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handoutMasterIdLst>
    <p:handoutMasterId r:id="rId25"/>
  </p:handoutMasterIdLst>
  <p:sldIdLst>
    <p:sldId id="312" r:id="rId5"/>
    <p:sldId id="304" r:id="rId6"/>
    <p:sldId id="282" r:id="rId7"/>
    <p:sldId id="314" r:id="rId8"/>
    <p:sldId id="307" r:id="rId9"/>
    <p:sldId id="281" r:id="rId10"/>
    <p:sldId id="323" r:id="rId11"/>
    <p:sldId id="324" r:id="rId12"/>
    <p:sldId id="325" r:id="rId13"/>
    <p:sldId id="326" r:id="rId14"/>
    <p:sldId id="328" r:id="rId15"/>
    <p:sldId id="329" r:id="rId16"/>
    <p:sldId id="330" r:id="rId17"/>
    <p:sldId id="333" r:id="rId18"/>
    <p:sldId id="335" r:id="rId19"/>
    <p:sldId id="336" r:id="rId20"/>
    <p:sldId id="334" r:id="rId21"/>
    <p:sldId id="339" r:id="rId22"/>
    <p:sldId id="297"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p:cViewPr varScale="1">
        <p:scale>
          <a:sx n="81" d="100"/>
          <a:sy n="81" d="100"/>
        </p:scale>
        <p:origin x="754" y="6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i Raghavaraju" userId="37ffb4cb53ae614b" providerId="LiveId" clId="{F7F5144D-D43E-4692-8380-5E9635256C14}"/>
    <pc:docChg chg="modSld">
      <pc:chgData name="Pavani Raghavaraju" userId="37ffb4cb53ae614b" providerId="LiveId" clId="{F7F5144D-D43E-4692-8380-5E9635256C14}" dt="2024-12-02T23:26:41.112" v="5" actId="14100"/>
      <pc:docMkLst>
        <pc:docMk/>
      </pc:docMkLst>
      <pc:sldChg chg="addSp modSp mod">
        <pc:chgData name="Pavani Raghavaraju" userId="37ffb4cb53ae614b" providerId="LiveId" clId="{F7F5144D-D43E-4692-8380-5E9635256C14}" dt="2024-12-02T23:26:41.112" v="5" actId="14100"/>
        <pc:sldMkLst>
          <pc:docMk/>
          <pc:sldMk cId="1614846429" sldId="326"/>
        </pc:sldMkLst>
        <pc:picChg chg="add mod">
          <ac:chgData name="Pavani Raghavaraju" userId="37ffb4cb53ae614b" providerId="LiveId" clId="{F7F5144D-D43E-4692-8380-5E9635256C14}" dt="2024-12-02T23:26:41.112" v="5" actId="14100"/>
          <ac:picMkLst>
            <pc:docMk/>
            <pc:sldMk cId="1614846429" sldId="326"/>
            <ac:picMk id="4" creationId="{E6931291-70A2-4311-615A-03123970EE8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2448527"/>
            <a:ext cx="6392421" cy="3831221"/>
          </a:xfrm>
        </p:spPr>
        <p:txBody>
          <a:bodyPr anchor="ctr"/>
          <a:lstStyle/>
          <a:p>
            <a:r>
              <a:rPr lang="en-US" sz="2400" dirty="0"/>
              <a:t>Network Visualization and Analysis of International Trade Flows</a:t>
            </a:r>
            <a:br>
              <a:rPr lang="en-US" sz="2400" dirty="0"/>
            </a:br>
            <a:br>
              <a:rPr lang="en-US" sz="2400" dirty="0"/>
            </a:br>
            <a:br>
              <a:rPr lang="en-US" sz="2400" dirty="0"/>
            </a:br>
            <a:br>
              <a:rPr lang="en-US" sz="2400" dirty="0"/>
            </a:br>
            <a:br>
              <a:rPr lang="en-US" sz="2400" dirty="0"/>
            </a:br>
            <a:r>
              <a:rPr lang="en-US" sz="1200" b="0" dirty="0">
                <a:solidFill>
                  <a:schemeClr val="bg1"/>
                </a:solidFill>
              </a:rPr>
              <a:t>- Lakshmi </a:t>
            </a:r>
            <a:r>
              <a:rPr lang="en-US" sz="1200" b="0" dirty="0" err="1">
                <a:solidFill>
                  <a:schemeClr val="bg1"/>
                </a:solidFill>
              </a:rPr>
              <a:t>pavani</a:t>
            </a:r>
            <a:r>
              <a:rPr lang="en-US" sz="1200" b="0" dirty="0">
                <a:solidFill>
                  <a:schemeClr val="bg1"/>
                </a:solidFill>
              </a:rPr>
              <a:t> </a:t>
            </a:r>
            <a:r>
              <a:rPr lang="en-US" sz="1200" b="0" dirty="0" err="1">
                <a:solidFill>
                  <a:schemeClr val="bg1"/>
                </a:solidFill>
              </a:rPr>
              <a:t>raghavaraju</a:t>
            </a:r>
            <a:endParaRPr lang="en-US" sz="2400" b="0" dirty="0">
              <a:solidFill>
                <a:schemeClr val="bg1"/>
              </a:solidFill>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D9A1-B45B-6F64-9D4C-76584EE35EBA}"/>
              </a:ext>
            </a:extLst>
          </p:cNvPr>
          <p:cNvSpPr>
            <a:spLocks noGrp="1"/>
          </p:cNvSpPr>
          <p:nvPr>
            <p:ph type="title"/>
          </p:nvPr>
        </p:nvSpPr>
        <p:spPr/>
        <p:txBody>
          <a:bodyPr/>
          <a:lstStyle/>
          <a:p>
            <a:r>
              <a:rPr lang="en-IN" sz="3200" kern="1200" spc="-120" baseline="0" dirty="0">
                <a:effectLst/>
                <a:ea typeface="+mj-ea"/>
                <a:cs typeface="+mj-cs"/>
              </a:rPr>
              <a:t>Homophily in Network Visualization</a:t>
            </a:r>
            <a:endParaRPr lang="en-IN" sz="5400" dirty="0"/>
          </a:p>
        </p:txBody>
      </p:sp>
      <p:sp>
        <p:nvSpPr>
          <p:cNvPr id="3" name="Content Placeholder 2">
            <a:extLst>
              <a:ext uri="{FF2B5EF4-FFF2-40B4-BE49-F238E27FC236}">
                <a16:creationId xmlns:a16="http://schemas.microsoft.com/office/drawing/2014/main" id="{EFA2270D-73F4-4315-9A3B-F5A6AF19C20D}"/>
              </a:ext>
            </a:extLst>
          </p:cNvPr>
          <p:cNvSpPr>
            <a:spLocks noGrp="1"/>
          </p:cNvSpPr>
          <p:nvPr>
            <p:ph idx="13"/>
          </p:nvPr>
        </p:nvSpPr>
        <p:spPr/>
        <p:txBody>
          <a:bodyPr>
            <a:normAutofit/>
          </a:bodyPr>
          <a:lstStyle/>
          <a:p>
            <a:pPr>
              <a:buFont typeface="Wingdings" panose="05000000000000000000" pitchFamily="2" charset="2"/>
              <a:buChar char="Ø"/>
            </a:pPr>
            <a:r>
              <a:rPr lang="en-US" sz="1200" dirty="0">
                <a:latin typeface="+mj-lt"/>
              </a:rPr>
              <a:t>Homophily refers to the tendency for similar nodes to connect in a network, often resulting in communities or clusters based on shared attributes or behaviors.</a:t>
            </a:r>
          </a:p>
          <a:p>
            <a:pPr>
              <a:buFont typeface="Wingdings" panose="05000000000000000000" pitchFamily="2" charset="2"/>
              <a:buChar char="Ø"/>
            </a:pPr>
            <a:endParaRPr lang="en-US" sz="1200" dirty="0">
              <a:latin typeface="+mj-lt"/>
            </a:endParaRPr>
          </a:p>
          <a:p>
            <a:pPr marL="0" indent="0">
              <a:buNone/>
            </a:pPr>
            <a:r>
              <a:rPr lang="en-US" sz="1200" b="1" dirty="0">
                <a:latin typeface="+mj-lt"/>
              </a:rPr>
              <a:t>Evidence of Homophily:</a:t>
            </a:r>
          </a:p>
          <a:p>
            <a:pPr>
              <a:buFont typeface="Wingdings" panose="05000000000000000000" pitchFamily="2" charset="2"/>
              <a:buChar char="Ø"/>
            </a:pPr>
            <a:r>
              <a:rPr lang="en-US" sz="1200" dirty="0">
                <a:latin typeface="+mj-lt"/>
              </a:rPr>
              <a:t>In this network visualization, homophily is visible through the clustering of nodes with similar colors (modularity classes).</a:t>
            </a:r>
          </a:p>
          <a:p>
            <a:pPr marL="0" indent="0">
              <a:buNone/>
            </a:pPr>
            <a:endParaRPr lang="en-US" sz="1200" b="1" dirty="0">
              <a:latin typeface="+mj-lt"/>
            </a:endParaRPr>
          </a:p>
          <a:p>
            <a:pPr marL="0" indent="0">
              <a:buNone/>
            </a:pPr>
            <a:r>
              <a:rPr lang="en-US" sz="1200" b="1" dirty="0">
                <a:latin typeface="+mj-lt"/>
              </a:rPr>
              <a:t>Observations in the network:</a:t>
            </a:r>
          </a:p>
          <a:p>
            <a:pPr>
              <a:buFont typeface="Wingdings" panose="05000000000000000000" pitchFamily="2" charset="2"/>
              <a:buChar char="§"/>
            </a:pPr>
            <a:r>
              <a:rPr lang="en-US" sz="1200" dirty="0">
                <a:latin typeface="+mj-lt"/>
              </a:rPr>
              <a:t>Green nodes are primarily clustered on the left side.</a:t>
            </a:r>
          </a:p>
          <a:p>
            <a:pPr>
              <a:buFont typeface="Wingdings" panose="05000000000000000000" pitchFamily="2" charset="2"/>
              <a:buChar char="§"/>
            </a:pPr>
            <a:r>
              <a:rPr lang="en-US" sz="1200" dirty="0">
                <a:latin typeface="+mj-lt"/>
              </a:rPr>
              <a:t>Red and blue nodes form a dense cluster in the center.</a:t>
            </a:r>
          </a:p>
          <a:p>
            <a:pPr>
              <a:buFont typeface="Wingdings" panose="05000000000000000000" pitchFamily="2" charset="2"/>
              <a:buChar char="§"/>
            </a:pPr>
            <a:r>
              <a:rPr lang="en-US" sz="1200" dirty="0">
                <a:latin typeface="+mj-lt"/>
              </a:rPr>
              <a:t>Orange nodes are spread towards the bottom-right.</a:t>
            </a:r>
          </a:p>
          <a:p>
            <a:endParaRPr lang="en-US" sz="1200" dirty="0">
              <a:latin typeface="+mj-lt"/>
            </a:endParaRPr>
          </a:p>
          <a:p>
            <a:pPr>
              <a:buFont typeface="Wingdings" panose="05000000000000000000" pitchFamily="2" charset="2"/>
              <a:buChar char="Ø"/>
            </a:pPr>
            <a:r>
              <a:rPr lang="en-US" sz="1200" dirty="0">
                <a:latin typeface="+mj-lt"/>
              </a:rPr>
              <a:t>These color-coded clusters suggest that nodes within the same modularity class have more connections among themselves, indicating homophily.</a:t>
            </a:r>
            <a:endParaRPr lang="en-IN" sz="1200" dirty="0">
              <a:latin typeface="+mj-lt"/>
            </a:endParaRPr>
          </a:p>
          <a:p>
            <a:endParaRPr lang="en-IN" sz="1200" dirty="0">
              <a:latin typeface="+mj-lt"/>
            </a:endParaRPr>
          </a:p>
        </p:txBody>
      </p:sp>
      <p:sp>
        <p:nvSpPr>
          <p:cNvPr id="5" name="Slide Number Placeholder 4">
            <a:extLst>
              <a:ext uri="{FF2B5EF4-FFF2-40B4-BE49-F238E27FC236}">
                <a16:creationId xmlns:a16="http://schemas.microsoft.com/office/drawing/2014/main" id="{7E0FAFA9-C6E3-1535-7FB3-2EE22964D90B}"/>
              </a:ext>
            </a:extLst>
          </p:cNvPr>
          <p:cNvSpPr>
            <a:spLocks noGrp="1"/>
          </p:cNvSpPr>
          <p:nvPr>
            <p:ph type="sldNum" sz="quarter" idx="10"/>
          </p:nvPr>
        </p:nvSpPr>
        <p:spPr/>
        <p:txBody>
          <a:bodyPr/>
          <a:lstStyle/>
          <a:p>
            <a:fld id="{48F63A3B-78C7-47BE-AE5E-E10140E04643}" type="slidenum">
              <a:rPr lang="en-US" smtClean="0"/>
              <a:pPr/>
              <a:t>10</a:t>
            </a:fld>
            <a:endParaRPr lang="en-US" dirty="0"/>
          </a:p>
        </p:txBody>
      </p:sp>
      <p:pic>
        <p:nvPicPr>
          <p:cNvPr id="4" name="Content Placeholder 10">
            <a:extLst>
              <a:ext uri="{FF2B5EF4-FFF2-40B4-BE49-F238E27FC236}">
                <a16:creationId xmlns:a16="http://schemas.microsoft.com/office/drawing/2014/main" id="{E6931291-70A2-4311-615A-03123970EE8E}"/>
              </a:ext>
            </a:extLst>
          </p:cNvPr>
          <p:cNvPicPr>
            <a:picLocks noChangeAspect="1"/>
          </p:cNvPicPr>
          <p:nvPr/>
        </p:nvPicPr>
        <p:blipFill>
          <a:blip r:embed="rId2"/>
          <a:stretch>
            <a:fillRect/>
          </a:stretch>
        </p:blipFill>
        <p:spPr>
          <a:xfrm>
            <a:off x="7588577" y="3429001"/>
            <a:ext cx="4603423" cy="3429000"/>
          </a:xfrm>
          <a:prstGeom prst="rect">
            <a:avLst/>
          </a:prstGeom>
        </p:spPr>
      </p:pic>
    </p:spTree>
    <p:extLst>
      <p:ext uri="{BB962C8B-B14F-4D97-AF65-F5344CB8AC3E}">
        <p14:creationId xmlns:p14="http://schemas.microsoft.com/office/powerpoint/2010/main" val="1614846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E91E-1AD7-A5BA-6DD8-1C6BC2BA3CC7}"/>
              </a:ext>
            </a:extLst>
          </p:cNvPr>
          <p:cNvSpPr>
            <a:spLocks noGrp="1"/>
          </p:cNvSpPr>
          <p:nvPr>
            <p:ph type="title"/>
          </p:nvPr>
        </p:nvSpPr>
        <p:spPr>
          <a:xfrm>
            <a:off x="914401" y="692943"/>
            <a:ext cx="10511627" cy="1838442"/>
          </a:xfrm>
        </p:spPr>
        <p:txBody>
          <a:bodyPr/>
          <a:lstStyle/>
          <a:p>
            <a:pPr algn="l"/>
            <a:r>
              <a:rPr lang="en-US" sz="2800" kern="1200" spc="-120" baseline="0" dirty="0">
                <a:effectLst/>
                <a:ea typeface="+mj-ea"/>
                <a:cs typeface="+mj-cs"/>
              </a:rPr>
              <a:t>Network Visualization Based on Centrality Measures</a:t>
            </a:r>
            <a:br>
              <a:rPr lang="en-US" sz="2800" kern="1200" spc="-120" baseline="0" dirty="0">
                <a:effectLst/>
                <a:ea typeface="+mj-ea"/>
                <a:cs typeface="+mj-cs"/>
              </a:rPr>
            </a:br>
            <a:endParaRPr lang="en-IN" sz="4800" dirty="0"/>
          </a:p>
        </p:txBody>
      </p:sp>
      <p:sp>
        <p:nvSpPr>
          <p:cNvPr id="3" name="Content Placeholder 2">
            <a:extLst>
              <a:ext uri="{FF2B5EF4-FFF2-40B4-BE49-F238E27FC236}">
                <a16:creationId xmlns:a16="http://schemas.microsoft.com/office/drawing/2014/main" id="{4D5D4006-1F7B-0E6E-D914-A13BCE9A6F02}"/>
              </a:ext>
            </a:extLst>
          </p:cNvPr>
          <p:cNvSpPr>
            <a:spLocks noGrp="1"/>
          </p:cNvSpPr>
          <p:nvPr>
            <p:ph sz="quarter" idx="4"/>
          </p:nvPr>
        </p:nvSpPr>
        <p:spPr>
          <a:xfrm>
            <a:off x="914401" y="2173827"/>
            <a:ext cx="9733280" cy="3688493"/>
          </a:xfrm>
        </p:spPr>
        <p:txBody>
          <a:bodyPr>
            <a:normAutofit/>
          </a:bodyPr>
          <a:lstStyle/>
          <a:p>
            <a:pPr marL="91440" indent="-91440" algn="l" rtl="0" eaLnBrk="1" latinLnBrk="0" hangingPunct="1">
              <a:lnSpc>
                <a:spcPct val="85000"/>
              </a:lnSpc>
              <a:spcBef>
                <a:spcPts val="1300"/>
              </a:spcBef>
              <a:buClrTx/>
              <a:buSzPts val="1700"/>
              <a:buFont typeface="Arial" panose="020B0604020202020204" pitchFamily="34" charset="0"/>
              <a:buChar char="•"/>
            </a:pPr>
            <a:r>
              <a:rPr lang="en-US" sz="1200" kern="1200" dirty="0">
                <a:effectLst/>
                <a:latin typeface="+mj-lt"/>
                <a:ea typeface="+mn-ea"/>
                <a:cs typeface="+mn-cs"/>
              </a:rPr>
              <a:t>Visualization Focus:</a:t>
            </a:r>
            <a:endParaRPr lang="en-IN" sz="1200" dirty="0">
              <a:effectLst/>
              <a:latin typeface="+mj-lt"/>
            </a:endParaRPr>
          </a:p>
          <a:p>
            <a:pPr marL="740664" indent="-283464" algn="l" rtl="0" eaLnBrk="1" latinLnBrk="0" hangingPunct="1">
              <a:lnSpc>
                <a:spcPct val="85000"/>
              </a:lnSpc>
              <a:spcBef>
                <a:spcPts val="600"/>
              </a:spcBef>
            </a:pPr>
            <a:r>
              <a:rPr lang="en-US" sz="1200" kern="1200" dirty="0">
                <a:effectLst/>
                <a:latin typeface="+mj-lt"/>
                <a:ea typeface="+mn-ea"/>
                <a:cs typeface="+mn-cs"/>
              </a:rPr>
              <a:t>This visualization highlights the importance of each country in terms of its trade network influence and connectivity.</a:t>
            </a:r>
            <a:endParaRPr lang="en-IN" sz="1200" dirty="0">
              <a:effectLst/>
              <a:latin typeface="+mj-lt"/>
            </a:endParaRPr>
          </a:p>
          <a:p>
            <a:pPr marL="91440" indent="-91440" algn="l" rtl="0" eaLnBrk="1" latinLnBrk="0" hangingPunct="1">
              <a:lnSpc>
                <a:spcPct val="85000"/>
              </a:lnSpc>
              <a:spcBef>
                <a:spcPts val="1300"/>
              </a:spcBef>
            </a:pPr>
            <a:r>
              <a:rPr lang="en-US" sz="1200" kern="1200" dirty="0">
                <a:effectLst/>
                <a:latin typeface="+mj-lt"/>
                <a:ea typeface="+mn-ea"/>
                <a:cs typeface="+mn-cs"/>
              </a:rPr>
              <a:t>Node Color - Betweenness Centrality:</a:t>
            </a:r>
            <a:endParaRPr lang="en-IN" sz="1200" dirty="0">
              <a:effectLst/>
              <a:latin typeface="+mj-lt"/>
            </a:endParaRPr>
          </a:p>
          <a:p>
            <a:pPr marL="740664" indent="-283464" algn="l" rtl="0" eaLnBrk="1" latinLnBrk="0" hangingPunct="1">
              <a:lnSpc>
                <a:spcPct val="85000"/>
              </a:lnSpc>
              <a:spcBef>
                <a:spcPts val="600"/>
              </a:spcBef>
            </a:pPr>
            <a:r>
              <a:rPr lang="en-US" sz="1200" kern="1200" dirty="0">
                <a:effectLst/>
                <a:latin typeface="+mj-lt"/>
                <a:ea typeface="+mn-ea"/>
                <a:cs typeface="+mn-cs"/>
              </a:rPr>
              <a:t>Color of nodes is based on betweenness centrality.</a:t>
            </a:r>
            <a:endParaRPr lang="en-IN" sz="1200" dirty="0">
              <a:effectLst/>
              <a:latin typeface="+mj-lt"/>
            </a:endParaRPr>
          </a:p>
          <a:p>
            <a:pPr marL="740664" indent="-283464" algn="l" rtl="0" eaLnBrk="1" latinLnBrk="0" hangingPunct="1">
              <a:lnSpc>
                <a:spcPct val="85000"/>
              </a:lnSpc>
              <a:spcBef>
                <a:spcPts val="600"/>
              </a:spcBef>
            </a:pPr>
            <a:r>
              <a:rPr lang="en-US" sz="1200" kern="1200" dirty="0">
                <a:effectLst/>
                <a:latin typeface="+mj-lt"/>
                <a:ea typeface="+mn-ea"/>
                <a:cs typeface="+mn-cs"/>
              </a:rPr>
              <a:t>Nodes with a higher betweenness centrality are colored more intensely, indicating they act as critical bridges in trade routes between other countries.</a:t>
            </a:r>
            <a:endParaRPr lang="en-IN" sz="1200" dirty="0">
              <a:effectLst/>
              <a:latin typeface="+mj-lt"/>
            </a:endParaRPr>
          </a:p>
          <a:p>
            <a:pPr marL="740664" indent="-283464" algn="l" rtl="0" eaLnBrk="1" latinLnBrk="0" hangingPunct="1">
              <a:lnSpc>
                <a:spcPct val="85000"/>
              </a:lnSpc>
              <a:spcBef>
                <a:spcPts val="600"/>
              </a:spcBef>
            </a:pPr>
            <a:r>
              <a:rPr lang="en-US" sz="1200" kern="1200" dirty="0">
                <a:effectLst/>
                <a:latin typeface="+mj-lt"/>
                <a:ea typeface="+mn-ea"/>
                <a:cs typeface="+mn-cs"/>
              </a:rPr>
              <a:t>These nodes represent countries that facilitate trade flow across different regions, making them influential in connecting multiple trade partners.</a:t>
            </a:r>
            <a:endParaRPr lang="en-IN" sz="1200" dirty="0">
              <a:effectLst/>
              <a:latin typeface="+mj-lt"/>
            </a:endParaRPr>
          </a:p>
          <a:p>
            <a:pPr marL="91440" indent="-91440" algn="l" rtl="0" eaLnBrk="1" latinLnBrk="0" hangingPunct="1">
              <a:lnSpc>
                <a:spcPct val="85000"/>
              </a:lnSpc>
              <a:spcBef>
                <a:spcPts val="1300"/>
              </a:spcBef>
            </a:pPr>
            <a:r>
              <a:rPr lang="en-US" sz="1200" kern="1200" dirty="0">
                <a:effectLst/>
                <a:latin typeface="+mj-lt"/>
                <a:ea typeface="+mn-ea"/>
                <a:cs typeface="+mn-cs"/>
              </a:rPr>
              <a:t>Node Size - Eigenvector Centrality:</a:t>
            </a:r>
            <a:endParaRPr lang="en-IN" sz="1200" dirty="0">
              <a:effectLst/>
              <a:latin typeface="+mj-lt"/>
            </a:endParaRPr>
          </a:p>
          <a:p>
            <a:pPr marL="740664" indent="-283464" algn="l" rtl="0" eaLnBrk="1" latinLnBrk="0" hangingPunct="1">
              <a:lnSpc>
                <a:spcPct val="85000"/>
              </a:lnSpc>
              <a:spcBef>
                <a:spcPts val="600"/>
              </a:spcBef>
            </a:pPr>
            <a:r>
              <a:rPr lang="en-US" sz="1200" kern="1200" dirty="0">
                <a:effectLst/>
                <a:latin typeface="+mj-lt"/>
                <a:ea typeface="+mn-ea"/>
                <a:cs typeface="+mn-cs"/>
              </a:rPr>
              <a:t>Size of nodes is based on eigenvector centrality.</a:t>
            </a:r>
            <a:endParaRPr lang="en-IN" sz="1200" dirty="0">
              <a:effectLst/>
              <a:latin typeface="+mj-lt"/>
            </a:endParaRPr>
          </a:p>
          <a:p>
            <a:pPr marL="740664" indent="-283464" algn="l" rtl="0" eaLnBrk="1" latinLnBrk="0" hangingPunct="1">
              <a:lnSpc>
                <a:spcPct val="85000"/>
              </a:lnSpc>
              <a:spcBef>
                <a:spcPts val="600"/>
              </a:spcBef>
            </a:pPr>
            <a:r>
              <a:rPr lang="en-US" sz="1200" kern="1200" dirty="0">
                <a:effectLst/>
                <a:latin typeface="+mj-lt"/>
                <a:ea typeface="+mn-ea"/>
                <a:cs typeface="+mn-cs"/>
              </a:rPr>
              <a:t>Nodes with larger sizes have higher eigenvector centrality, meaning they are to other influential countries.</a:t>
            </a:r>
            <a:endParaRPr lang="en-IN" sz="1200" dirty="0">
              <a:effectLst/>
              <a:latin typeface="+mj-lt"/>
            </a:endParaRPr>
          </a:p>
          <a:p>
            <a:pPr marL="740664" indent="-283464" algn="l" rtl="0" eaLnBrk="1" latinLnBrk="0" hangingPunct="1">
              <a:lnSpc>
                <a:spcPct val="85000"/>
              </a:lnSpc>
              <a:spcBef>
                <a:spcPts val="600"/>
              </a:spcBef>
            </a:pPr>
            <a:r>
              <a:rPr lang="en-US" sz="1200" kern="1200" dirty="0">
                <a:effectLst/>
                <a:latin typeface="+mj-lt"/>
                <a:ea typeface="+mn-ea"/>
                <a:cs typeface="+mn-cs"/>
              </a:rPr>
              <a:t>This reflects a country’s influence within the global trade network, as countries with high eigenvector centrality tend to have strong connections with other high degree countries.</a:t>
            </a:r>
            <a:endParaRPr lang="en-IN" sz="1200" dirty="0">
              <a:effectLst/>
              <a:latin typeface="+mj-lt"/>
            </a:endParaRPr>
          </a:p>
          <a:p>
            <a:endParaRPr lang="en-IN" sz="1200" dirty="0">
              <a:latin typeface="+mj-lt"/>
            </a:endParaRPr>
          </a:p>
        </p:txBody>
      </p:sp>
      <p:sp>
        <p:nvSpPr>
          <p:cNvPr id="4" name="Slide Number Placeholder 3">
            <a:extLst>
              <a:ext uri="{FF2B5EF4-FFF2-40B4-BE49-F238E27FC236}">
                <a16:creationId xmlns:a16="http://schemas.microsoft.com/office/drawing/2014/main" id="{4418C36E-522D-3892-3BD1-E762FA9C9519}"/>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313728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44D2-F2F3-A9B8-529D-7BCCD148CA2C}"/>
              </a:ext>
            </a:extLst>
          </p:cNvPr>
          <p:cNvSpPr>
            <a:spLocks noGrp="1"/>
          </p:cNvSpPr>
          <p:nvPr>
            <p:ph type="title"/>
          </p:nvPr>
        </p:nvSpPr>
        <p:spPr>
          <a:xfrm>
            <a:off x="8625840" y="2448559"/>
            <a:ext cx="3078480" cy="3785971"/>
          </a:xfrm>
        </p:spPr>
        <p:txBody>
          <a:bodyPr/>
          <a:lstStyle/>
          <a:p>
            <a:pPr marL="0" indent="0"/>
            <a:br>
              <a:rPr lang="en-IN" sz="900" cap="none" dirty="0"/>
            </a:br>
            <a:r>
              <a:rPr lang="en-US" sz="900" cap="none" dirty="0"/>
              <a:t>The large nodes with light colors have high eigenvector centrality but low betweenness centrality. This suggests they are influential and well-connected within a core cluster of similar nodes but don't serve as crucial bridges between distant parts of the network. (</a:t>
            </a:r>
            <a:r>
              <a:rPr lang="en-US" sz="900" cap="none" dirty="0" err="1"/>
              <a:t>Eg.</a:t>
            </a:r>
            <a:r>
              <a:rPr lang="en-US" sz="900" cap="none" dirty="0"/>
              <a:t> Korea)</a:t>
            </a:r>
            <a:br>
              <a:rPr lang="en-US" sz="900" cap="none" dirty="0"/>
            </a:br>
            <a:br>
              <a:rPr lang="en-US" sz="900" cap="none" dirty="0"/>
            </a:br>
            <a:r>
              <a:rPr lang="en-US" sz="900" cap="none" dirty="0"/>
              <a:t>conversely, nodes with higher betweenness centrality (darker color) might be smaller because they connect distinct clusters but don't necessarily have direct connections to many influential nodes. (</a:t>
            </a:r>
            <a:r>
              <a:rPr lang="en-US" sz="900" cap="none" dirty="0" err="1"/>
              <a:t>Eg.</a:t>
            </a:r>
            <a:r>
              <a:rPr lang="en-US" sz="900" cap="none" dirty="0"/>
              <a:t> South </a:t>
            </a:r>
            <a:r>
              <a:rPr lang="en-US" sz="900" cap="none" dirty="0" err="1"/>
              <a:t>africa</a:t>
            </a:r>
            <a:r>
              <a:rPr lang="en-US" sz="900" cap="none" dirty="0"/>
              <a:t>)</a:t>
            </a:r>
            <a:br>
              <a:rPr lang="en-IN" sz="900" cap="none" dirty="0"/>
            </a:br>
            <a:endParaRPr lang="en-IN" sz="900" cap="none" dirty="0"/>
          </a:p>
        </p:txBody>
      </p:sp>
      <p:pic>
        <p:nvPicPr>
          <p:cNvPr id="7" name="Picture 6">
            <a:extLst>
              <a:ext uri="{FF2B5EF4-FFF2-40B4-BE49-F238E27FC236}">
                <a16:creationId xmlns:a16="http://schemas.microsoft.com/office/drawing/2014/main" id="{15F4F7F1-C921-F46F-B1ED-9A8B1D57A947}"/>
              </a:ext>
            </a:extLst>
          </p:cNvPr>
          <p:cNvPicPr>
            <a:picLocks noChangeAspect="1"/>
          </p:cNvPicPr>
          <p:nvPr/>
        </p:nvPicPr>
        <p:blipFill>
          <a:blip r:embed="rId2"/>
          <a:stretch>
            <a:fillRect/>
          </a:stretch>
        </p:blipFill>
        <p:spPr>
          <a:xfrm>
            <a:off x="910031" y="1495427"/>
            <a:ext cx="7239000" cy="4305300"/>
          </a:xfrm>
          <a:prstGeom prst="rect">
            <a:avLst/>
          </a:prstGeom>
        </p:spPr>
      </p:pic>
      <p:cxnSp>
        <p:nvCxnSpPr>
          <p:cNvPr id="9" name="Straight Arrow Connector 8">
            <a:extLst>
              <a:ext uri="{FF2B5EF4-FFF2-40B4-BE49-F238E27FC236}">
                <a16:creationId xmlns:a16="http://schemas.microsoft.com/office/drawing/2014/main" id="{A2A0D554-C23D-5F38-06E2-7A1477CF5368}"/>
              </a:ext>
            </a:extLst>
          </p:cNvPr>
          <p:cNvCxnSpPr>
            <a:cxnSpLocks/>
          </p:cNvCxnSpPr>
          <p:nvPr/>
        </p:nvCxnSpPr>
        <p:spPr>
          <a:xfrm>
            <a:off x="6766560" y="3220720"/>
            <a:ext cx="1859280" cy="426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3C690FC8-D77C-3658-EA2B-A1ABAA25094D}"/>
              </a:ext>
            </a:extLst>
          </p:cNvPr>
          <p:cNvCxnSpPr>
            <a:cxnSpLocks/>
          </p:cNvCxnSpPr>
          <p:nvPr/>
        </p:nvCxnSpPr>
        <p:spPr>
          <a:xfrm>
            <a:off x="4343400" y="4665133"/>
            <a:ext cx="4282440" cy="355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86513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E4BB-3D29-5E1B-0D4B-DB7568A8E6F5}"/>
              </a:ext>
            </a:extLst>
          </p:cNvPr>
          <p:cNvSpPr>
            <a:spLocks noGrp="1"/>
          </p:cNvSpPr>
          <p:nvPr>
            <p:ph type="title"/>
          </p:nvPr>
        </p:nvSpPr>
        <p:spPr>
          <a:xfrm>
            <a:off x="914400" y="965393"/>
            <a:ext cx="8610600" cy="1091627"/>
          </a:xfrm>
        </p:spPr>
        <p:txBody>
          <a:bodyPr/>
          <a:lstStyle/>
          <a:p>
            <a:r>
              <a:rPr lang="en-IN" sz="2800" kern="1200" spc="-120" baseline="0" dirty="0">
                <a:effectLst/>
                <a:ea typeface="+mj-ea"/>
                <a:cs typeface="+mj-cs"/>
              </a:rPr>
              <a:t>Strongly Connected Components Analysis</a:t>
            </a:r>
            <a:endParaRPr lang="en-IN" sz="4800" dirty="0"/>
          </a:p>
        </p:txBody>
      </p:sp>
      <p:sp>
        <p:nvSpPr>
          <p:cNvPr id="3" name="Content Placeholder 2">
            <a:extLst>
              <a:ext uri="{FF2B5EF4-FFF2-40B4-BE49-F238E27FC236}">
                <a16:creationId xmlns:a16="http://schemas.microsoft.com/office/drawing/2014/main" id="{788FB00B-BED1-3850-70AE-B20552B87168}"/>
              </a:ext>
            </a:extLst>
          </p:cNvPr>
          <p:cNvSpPr>
            <a:spLocks noGrp="1"/>
          </p:cNvSpPr>
          <p:nvPr>
            <p:ph sz="half" idx="15"/>
          </p:nvPr>
        </p:nvSpPr>
        <p:spPr>
          <a:xfrm>
            <a:off x="914400" y="2303028"/>
            <a:ext cx="8191500" cy="4144192"/>
          </a:xfrm>
        </p:spPr>
        <p:txBody>
          <a:bodyPr>
            <a:normAutofit/>
          </a:bodyPr>
          <a:lstStyle/>
          <a:p>
            <a:pPr marL="0" indent="0">
              <a:buNone/>
            </a:pPr>
            <a:r>
              <a:rPr lang="en-US" sz="1200" b="1" dirty="0">
                <a:latin typeface="+mj-lt"/>
              </a:rPr>
              <a:t>Largest SCC:</a:t>
            </a:r>
          </a:p>
          <a:p>
            <a:pPr marL="171450" indent="-171450">
              <a:buFont typeface="Arial" panose="020B0604020202020204" pitchFamily="34" charset="0"/>
              <a:buChar char="•"/>
            </a:pPr>
            <a:r>
              <a:rPr lang="en-US" sz="1200" dirty="0">
                <a:latin typeface="+mj-lt"/>
              </a:rPr>
              <a:t>ID: 14, accounting for 69.57% of the network nodes.</a:t>
            </a:r>
          </a:p>
          <a:p>
            <a:pPr marL="171450" indent="-171450">
              <a:buFont typeface="Arial" panose="020B0604020202020204" pitchFamily="34" charset="0"/>
              <a:buChar char="•"/>
            </a:pPr>
            <a:r>
              <a:rPr lang="en-US" sz="1200" dirty="0">
                <a:latin typeface="+mj-lt"/>
              </a:rPr>
              <a:t>Represents the largest cohesive substructure in the network where all nodes can mutually reach each other following edge directions.</a:t>
            </a:r>
          </a:p>
          <a:p>
            <a:pPr marL="0" indent="0">
              <a:buNone/>
            </a:pPr>
            <a:r>
              <a:rPr lang="en-US" sz="1200" b="1" dirty="0">
                <a:latin typeface="+mj-lt"/>
              </a:rPr>
              <a:t>Other SCCs:</a:t>
            </a:r>
          </a:p>
          <a:p>
            <a:pPr marL="171450" indent="-171450">
              <a:buFont typeface="Arial" panose="020B0604020202020204" pitchFamily="34" charset="0"/>
              <a:buChar char="•"/>
            </a:pPr>
            <a:r>
              <a:rPr lang="en-US" sz="1200" dirty="0">
                <a:latin typeface="+mj-lt"/>
              </a:rPr>
              <a:t>14 smaller SCCs (IDs: 0 to 13), each contributing 2.17% of nodes to the network.</a:t>
            </a:r>
          </a:p>
          <a:p>
            <a:pPr marL="171450" indent="-171450">
              <a:buFont typeface="Arial" panose="020B0604020202020204" pitchFamily="34" charset="0"/>
              <a:buChar char="•"/>
            </a:pPr>
            <a:r>
              <a:rPr lang="en-US" sz="1200" dirty="0">
                <a:latin typeface="+mj-lt"/>
              </a:rPr>
              <a:t>These smaller SCCs represent isolated subgraphs or regions of limited mutual connectivity.</a:t>
            </a:r>
          </a:p>
          <a:p>
            <a:pPr marL="0" indent="0">
              <a:buNone/>
            </a:pPr>
            <a:r>
              <a:rPr lang="en-US" sz="1200" b="1" dirty="0">
                <a:latin typeface="+mj-lt"/>
              </a:rPr>
              <a:t>Insights</a:t>
            </a:r>
            <a:r>
              <a:rPr lang="en-US" sz="1200" dirty="0">
                <a:latin typeface="+mj-lt"/>
              </a:rPr>
              <a:t>:</a:t>
            </a:r>
          </a:p>
          <a:p>
            <a:pPr marL="171450" indent="-171450">
              <a:buFont typeface="Arial" panose="020B0604020202020204" pitchFamily="34" charset="0"/>
              <a:buChar char="•"/>
            </a:pPr>
            <a:r>
              <a:rPr lang="en-US" sz="1200" dirty="0">
                <a:latin typeface="+mj-lt"/>
              </a:rPr>
              <a:t>The dominance of one large SCC (69.57%) indicates a high level of connectivity in the network, where most nodes belong to a single strongly connected region.</a:t>
            </a:r>
          </a:p>
          <a:p>
            <a:pPr marL="171450" indent="-171450">
              <a:buFont typeface="Arial" panose="020B0604020202020204" pitchFamily="34" charset="0"/>
              <a:buChar char="•"/>
            </a:pPr>
            <a:r>
              <a:rPr lang="en-US" sz="1200" dirty="0">
                <a:latin typeface="+mj-lt"/>
              </a:rPr>
              <a:t>The smaller SCCs suggest the presence of disconnected or weakly integrated components in the overall network.</a:t>
            </a:r>
          </a:p>
          <a:p>
            <a:pPr marL="0" indent="0">
              <a:buNone/>
            </a:pPr>
            <a:endParaRPr lang="en-IN" sz="1200" dirty="0">
              <a:latin typeface="+mj-lt"/>
            </a:endParaRPr>
          </a:p>
          <a:p>
            <a:endParaRPr lang="en-IN" sz="1200" dirty="0">
              <a:latin typeface="+mj-lt"/>
            </a:endParaRPr>
          </a:p>
        </p:txBody>
      </p:sp>
      <p:sp>
        <p:nvSpPr>
          <p:cNvPr id="6" name="Slide Number Placeholder 5">
            <a:extLst>
              <a:ext uri="{FF2B5EF4-FFF2-40B4-BE49-F238E27FC236}">
                <a16:creationId xmlns:a16="http://schemas.microsoft.com/office/drawing/2014/main" id="{9EED8773-4DB0-08DD-0DC2-74A637D8B038}"/>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2804998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BAB9EC-9419-ECD3-31AF-5D0761C4EBAC}"/>
              </a:ext>
            </a:extLst>
          </p:cNvPr>
          <p:cNvPicPr>
            <a:picLocks noChangeAspect="1"/>
          </p:cNvPicPr>
          <p:nvPr/>
        </p:nvPicPr>
        <p:blipFill>
          <a:blip r:embed="rId2"/>
          <a:stretch>
            <a:fillRect/>
          </a:stretch>
        </p:blipFill>
        <p:spPr>
          <a:xfrm>
            <a:off x="754279" y="1409699"/>
            <a:ext cx="8870734" cy="4352925"/>
          </a:xfrm>
          <a:prstGeom prst="rect">
            <a:avLst/>
          </a:prstGeom>
        </p:spPr>
      </p:pic>
      <p:pic>
        <p:nvPicPr>
          <p:cNvPr id="7" name="Picture 6">
            <a:extLst>
              <a:ext uri="{FF2B5EF4-FFF2-40B4-BE49-F238E27FC236}">
                <a16:creationId xmlns:a16="http://schemas.microsoft.com/office/drawing/2014/main" id="{C6E85704-4F33-E9E9-5524-636AD1427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7139" y="4359932"/>
            <a:ext cx="1585274" cy="1910035"/>
          </a:xfrm>
          <a:prstGeom prst="rect">
            <a:avLst/>
          </a:prstGeom>
        </p:spPr>
      </p:pic>
    </p:spTree>
    <p:extLst>
      <p:ext uri="{BB962C8B-B14F-4D97-AF65-F5344CB8AC3E}">
        <p14:creationId xmlns:p14="http://schemas.microsoft.com/office/powerpoint/2010/main" val="348481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155B-C6DB-4D2A-BEA7-8808672D16E6}"/>
              </a:ext>
            </a:extLst>
          </p:cNvPr>
          <p:cNvSpPr>
            <a:spLocks noGrp="1"/>
          </p:cNvSpPr>
          <p:nvPr>
            <p:ph type="title"/>
          </p:nvPr>
        </p:nvSpPr>
        <p:spPr>
          <a:xfrm>
            <a:off x="1179089" y="938212"/>
            <a:ext cx="10517611" cy="999746"/>
          </a:xfrm>
        </p:spPr>
        <p:txBody>
          <a:bodyPr/>
          <a:lstStyle/>
          <a:p>
            <a:r>
              <a:rPr lang="en-US" sz="1800" dirty="0"/>
              <a:t>Network Visualization with Clustering Coefficient, Closeness Centrality, and Edge Weight</a:t>
            </a:r>
            <a:endParaRPr lang="en-IN" sz="1800" dirty="0"/>
          </a:p>
        </p:txBody>
      </p:sp>
      <p:sp>
        <p:nvSpPr>
          <p:cNvPr id="5" name="Slide Number Placeholder 4">
            <a:extLst>
              <a:ext uri="{FF2B5EF4-FFF2-40B4-BE49-F238E27FC236}">
                <a16:creationId xmlns:a16="http://schemas.microsoft.com/office/drawing/2014/main" id="{ED1E320C-9FB0-98B8-402D-0FC04D3C56E3}"/>
              </a:ext>
            </a:extLst>
          </p:cNvPr>
          <p:cNvSpPr>
            <a:spLocks noGrp="1"/>
          </p:cNvSpPr>
          <p:nvPr>
            <p:ph type="sldNum" sz="quarter" idx="10"/>
          </p:nvPr>
        </p:nvSpPr>
        <p:spPr/>
        <p:txBody>
          <a:bodyPr/>
          <a:lstStyle/>
          <a:p>
            <a:fld id="{48F63A3B-78C7-47BE-AE5E-E10140E04643}" type="slidenum">
              <a:rPr lang="en-US" smtClean="0"/>
              <a:pPr/>
              <a:t>15</a:t>
            </a:fld>
            <a:endParaRPr lang="en-US" dirty="0"/>
          </a:p>
        </p:txBody>
      </p:sp>
      <p:sp>
        <p:nvSpPr>
          <p:cNvPr id="7" name="Rectangle 6">
            <a:extLst>
              <a:ext uri="{FF2B5EF4-FFF2-40B4-BE49-F238E27FC236}">
                <a16:creationId xmlns:a16="http://schemas.microsoft.com/office/drawing/2014/main" id="{9140ECA7-0766-B0EE-FD2E-86B0CA034777}"/>
              </a:ext>
            </a:extLst>
          </p:cNvPr>
          <p:cNvSpPr/>
          <p:nvPr/>
        </p:nvSpPr>
        <p:spPr>
          <a:xfrm>
            <a:off x="1206578" y="2061865"/>
            <a:ext cx="10775872" cy="4167295"/>
          </a:xfrm>
          <a:prstGeom prst="rect">
            <a:avLst/>
          </a:prstGeom>
          <a:noFill/>
        </p:spPr>
        <p:txBody>
          <a:bodyPr wrap="square" lIns="91440" tIns="45720" rIns="91440" bIns="45720">
            <a:spAutoFit/>
          </a:bodyPr>
          <a:lstStyle/>
          <a:p>
            <a:pPr marL="0" indent="0" algn="l" rtl="0" eaLnBrk="1" latinLnBrk="0" hangingPunct="1">
              <a:lnSpc>
                <a:spcPct val="120000"/>
              </a:lnSpc>
              <a:spcBef>
                <a:spcPts val="100"/>
              </a:spcBef>
              <a:spcAft>
                <a:spcPts val="600"/>
              </a:spcAft>
            </a:pPr>
            <a:r>
              <a:rPr lang="en-US" sz="1200" u="sng" kern="1200" dirty="0">
                <a:solidFill>
                  <a:srgbClr val="1F2C8F"/>
                </a:solidFill>
                <a:effectLst/>
                <a:latin typeface="+mj-lt"/>
                <a:ea typeface="+mn-ea"/>
                <a:cs typeface="+mn-cs"/>
              </a:rPr>
              <a:t>Node Properties:</a:t>
            </a:r>
            <a:endParaRPr lang="en-IN" sz="1200" u="sng" dirty="0">
              <a:effectLst/>
              <a:latin typeface="+mj-lt"/>
            </a:endParaRPr>
          </a:p>
          <a:p>
            <a:pPr algn="l" rtl="0" eaLnBrk="1" latinLnBrk="0" hangingPunct="1">
              <a:lnSpc>
                <a:spcPct val="120000"/>
              </a:lnSpc>
              <a:spcBef>
                <a:spcPts val="100"/>
              </a:spcBef>
              <a:spcAft>
                <a:spcPts val="600"/>
              </a:spcAft>
            </a:pPr>
            <a:r>
              <a:rPr lang="en-US" sz="1200" kern="1200" dirty="0">
                <a:solidFill>
                  <a:srgbClr val="1F2C8F"/>
                </a:solidFill>
                <a:effectLst/>
                <a:latin typeface="+mj-lt"/>
                <a:ea typeface="+mn-ea"/>
                <a:cs typeface="+mn-cs"/>
              </a:rPr>
              <a:t>Color of the Node:</a:t>
            </a:r>
            <a:endParaRPr lang="en-IN" sz="1200" dirty="0">
              <a:effectLst/>
              <a:latin typeface="+mj-lt"/>
            </a:endParaRPr>
          </a:p>
          <a:p>
            <a:pPr marL="347472" indent="-347472" algn="l" rtl="0" eaLnBrk="1" latinLnBrk="0" hangingPunct="1">
              <a:lnSpc>
                <a:spcPct val="120000"/>
              </a:lnSpc>
              <a:spcBef>
                <a:spcPts val="100"/>
              </a:spcBef>
              <a:spcAft>
                <a:spcPts val="600"/>
              </a:spcAft>
              <a:buFont typeface="Arial" panose="020B0604020202020204" pitchFamily="34" charset="0"/>
              <a:buChar char="•"/>
            </a:pPr>
            <a:r>
              <a:rPr lang="en-US" sz="1200" kern="1200" dirty="0">
                <a:solidFill>
                  <a:srgbClr val="1F2C8F"/>
                </a:solidFill>
                <a:effectLst/>
                <a:latin typeface="+mj-lt"/>
                <a:ea typeface="+mn-ea"/>
                <a:cs typeface="+mn-cs"/>
              </a:rPr>
              <a:t>Indicates the average clustering coefficient of each node.</a:t>
            </a:r>
            <a:endParaRPr lang="en-IN" sz="1200" dirty="0">
              <a:effectLst/>
              <a:latin typeface="+mj-lt"/>
            </a:endParaRPr>
          </a:p>
          <a:p>
            <a:pPr marL="347472" indent="-347472" algn="l" rtl="0" eaLnBrk="1" latinLnBrk="0" hangingPunct="1">
              <a:lnSpc>
                <a:spcPct val="120000"/>
              </a:lnSpc>
              <a:spcBef>
                <a:spcPts val="100"/>
              </a:spcBef>
              <a:spcAft>
                <a:spcPts val="600"/>
              </a:spcAft>
              <a:buFont typeface="Arial" panose="020B0604020202020204" pitchFamily="34" charset="0"/>
              <a:buChar char="•"/>
            </a:pPr>
            <a:r>
              <a:rPr lang="en-US" sz="1200" kern="1200" dirty="0">
                <a:solidFill>
                  <a:srgbClr val="1F2C8F"/>
                </a:solidFill>
                <a:effectLst/>
                <a:latin typeface="+mj-lt"/>
                <a:ea typeface="+mn-ea"/>
                <a:cs typeface="+mn-cs"/>
              </a:rPr>
              <a:t>Nodes with higher clustering coefficients are more tightly connected within their local neighborhood, representing regions with stronger  community structures.</a:t>
            </a:r>
            <a:endParaRPr lang="en-IN" sz="1200" dirty="0">
              <a:effectLst/>
              <a:latin typeface="+mj-lt"/>
            </a:endParaRPr>
          </a:p>
          <a:p>
            <a:pPr marL="347472" indent="-347472" algn="l" rtl="0" eaLnBrk="1" latinLnBrk="0" hangingPunct="1">
              <a:lnSpc>
                <a:spcPct val="120000"/>
              </a:lnSpc>
              <a:spcBef>
                <a:spcPts val="100"/>
              </a:spcBef>
              <a:spcAft>
                <a:spcPts val="600"/>
              </a:spcAft>
              <a:buFont typeface="Arial" panose="020B0604020202020204" pitchFamily="34" charset="0"/>
              <a:buChar char="•"/>
            </a:pPr>
            <a:r>
              <a:rPr lang="en-US" sz="1200" kern="1200" dirty="0">
                <a:solidFill>
                  <a:srgbClr val="1F2C8F"/>
                </a:solidFill>
                <a:effectLst/>
                <a:latin typeface="+mj-lt"/>
                <a:ea typeface="+mn-ea"/>
                <a:cs typeface="+mn-cs"/>
              </a:rPr>
              <a:t>Color gradient helps identify which areas of the network exhibit dense connectivity (high clustering).</a:t>
            </a:r>
            <a:endParaRPr lang="en-IN" sz="1200" dirty="0">
              <a:effectLst/>
              <a:latin typeface="+mj-lt"/>
            </a:endParaRPr>
          </a:p>
          <a:p>
            <a:pPr marL="0" indent="0" algn="l" rtl="0" eaLnBrk="1" latinLnBrk="0" hangingPunct="1">
              <a:lnSpc>
                <a:spcPct val="120000"/>
              </a:lnSpc>
              <a:spcBef>
                <a:spcPts val="100"/>
              </a:spcBef>
              <a:spcAft>
                <a:spcPts val="600"/>
              </a:spcAft>
            </a:pPr>
            <a:r>
              <a:rPr lang="en-US" sz="1200" kern="1200" dirty="0">
                <a:solidFill>
                  <a:srgbClr val="1F2C8F"/>
                </a:solidFill>
                <a:effectLst/>
                <a:latin typeface="+mj-lt"/>
                <a:ea typeface="+mn-ea"/>
                <a:cs typeface="+mn-cs"/>
              </a:rPr>
              <a:t>Size of the Node: </a:t>
            </a:r>
            <a:endParaRPr lang="en-IN" sz="1200" dirty="0">
              <a:effectLst/>
              <a:latin typeface="+mj-lt"/>
            </a:endParaRPr>
          </a:p>
          <a:p>
            <a:pPr marL="347472" indent="-347472" algn="l" rtl="0" eaLnBrk="1" latinLnBrk="0" hangingPunct="1">
              <a:lnSpc>
                <a:spcPct val="120000"/>
              </a:lnSpc>
              <a:spcBef>
                <a:spcPts val="100"/>
              </a:spcBef>
              <a:spcAft>
                <a:spcPts val="600"/>
              </a:spcAft>
              <a:buFont typeface="Arial" panose="020B0604020202020204" pitchFamily="34" charset="0"/>
              <a:buChar char="•"/>
            </a:pPr>
            <a:r>
              <a:rPr lang="en-US" sz="1200" kern="1200" dirty="0">
                <a:solidFill>
                  <a:srgbClr val="1F2C8F"/>
                </a:solidFill>
                <a:effectLst/>
                <a:latin typeface="+mj-lt"/>
                <a:ea typeface="+mn-ea"/>
                <a:cs typeface="+mn-cs"/>
              </a:rPr>
              <a:t>Represents harmonic closeness centrality.</a:t>
            </a:r>
            <a:endParaRPr lang="en-IN" sz="1200" dirty="0">
              <a:effectLst/>
              <a:latin typeface="+mj-lt"/>
            </a:endParaRPr>
          </a:p>
          <a:p>
            <a:pPr marL="347472" indent="-347472" algn="l" rtl="0" eaLnBrk="1" latinLnBrk="0" hangingPunct="1">
              <a:lnSpc>
                <a:spcPct val="120000"/>
              </a:lnSpc>
              <a:spcBef>
                <a:spcPts val="100"/>
              </a:spcBef>
              <a:spcAft>
                <a:spcPts val="600"/>
              </a:spcAft>
              <a:buFont typeface="Arial" panose="020B0604020202020204" pitchFamily="34" charset="0"/>
              <a:buChar char="•"/>
            </a:pPr>
            <a:r>
              <a:rPr lang="en-US" sz="1200" kern="1200" dirty="0">
                <a:solidFill>
                  <a:srgbClr val="1F2C8F"/>
                </a:solidFill>
                <a:effectLst/>
                <a:latin typeface="+mj-lt"/>
                <a:ea typeface="+mn-ea"/>
                <a:cs typeface="+mn-cs"/>
              </a:rPr>
              <a:t>Larger nodes indicate higher closeness centrality, meaning these nodes are central in the network and have shorter average distances to all other nodes.</a:t>
            </a:r>
            <a:endParaRPr lang="en-IN" sz="1200" dirty="0">
              <a:effectLst/>
              <a:latin typeface="+mj-lt"/>
            </a:endParaRPr>
          </a:p>
          <a:p>
            <a:pPr marL="0" indent="0" algn="l" rtl="0" eaLnBrk="1" latinLnBrk="0" hangingPunct="1">
              <a:lnSpc>
                <a:spcPct val="120000"/>
              </a:lnSpc>
              <a:spcBef>
                <a:spcPts val="100"/>
              </a:spcBef>
              <a:spcAft>
                <a:spcPts val="600"/>
              </a:spcAft>
            </a:pPr>
            <a:r>
              <a:rPr lang="en-US" sz="1200" u="sng" kern="1200" dirty="0">
                <a:solidFill>
                  <a:srgbClr val="1F2C8F"/>
                </a:solidFill>
                <a:effectLst/>
                <a:latin typeface="+mj-lt"/>
                <a:ea typeface="+mn-ea"/>
                <a:cs typeface="+mn-cs"/>
              </a:rPr>
              <a:t>Edge Properties:</a:t>
            </a:r>
            <a:endParaRPr lang="en-IN" sz="1200" u="sng" dirty="0">
              <a:effectLst/>
              <a:latin typeface="+mj-lt"/>
            </a:endParaRPr>
          </a:p>
          <a:p>
            <a:pPr marL="0" indent="0" algn="l" rtl="0" eaLnBrk="1" latinLnBrk="0" hangingPunct="1">
              <a:lnSpc>
                <a:spcPct val="120000"/>
              </a:lnSpc>
              <a:spcBef>
                <a:spcPts val="100"/>
              </a:spcBef>
              <a:spcAft>
                <a:spcPts val="600"/>
              </a:spcAft>
            </a:pPr>
            <a:r>
              <a:rPr lang="en-US" sz="1200" kern="1200" dirty="0">
                <a:solidFill>
                  <a:srgbClr val="1F2C8F"/>
                </a:solidFill>
                <a:effectLst/>
                <a:latin typeface="+mj-lt"/>
                <a:ea typeface="+mn-ea"/>
                <a:cs typeface="+mn-cs"/>
              </a:rPr>
              <a:t>Edge Thickness:</a:t>
            </a:r>
            <a:endParaRPr lang="en-IN" sz="1200" dirty="0">
              <a:effectLst/>
              <a:latin typeface="+mj-lt"/>
            </a:endParaRPr>
          </a:p>
          <a:p>
            <a:pPr marL="171450" indent="-171450" algn="l" rtl="0" eaLnBrk="1" latinLnBrk="0" hangingPunct="1">
              <a:lnSpc>
                <a:spcPct val="120000"/>
              </a:lnSpc>
              <a:spcBef>
                <a:spcPts val="100"/>
              </a:spcBef>
              <a:spcAft>
                <a:spcPts val="600"/>
              </a:spcAft>
              <a:buFont typeface="Arial" panose="020B0604020202020204" pitchFamily="34" charset="0"/>
              <a:buChar char="•"/>
            </a:pPr>
            <a:r>
              <a:rPr lang="en-US" sz="1200" kern="1200" dirty="0">
                <a:solidFill>
                  <a:srgbClr val="1F2C8F"/>
                </a:solidFill>
                <a:effectLst/>
                <a:latin typeface="+mj-lt"/>
                <a:ea typeface="+mn-ea"/>
                <a:cs typeface="+mn-cs"/>
              </a:rPr>
              <a:t>Proportional to the weight of the edge (e.g., trade volume in the dataset).</a:t>
            </a:r>
            <a:endParaRPr lang="en-IN" sz="1200" dirty="0">
              <a:effectLst/>
              <a:latin typeface="+mj-lt"/>
            </a:endParaRPr>
          </a:p>
          <a:p>
            <a:pPr marL="171450" indent="-171450" algn="l" rtl="0" eaLnBrk="1" latinLnBrk="0" hangingPunct="1">
              <a:lnSpc>
                <a:spcPct val="120000"/>
              </a:lnSpc>
              <a:spcBef>
                <a:spcPts val="100"/>
              </a:spcBef>
              <a:spcAft>
                <a:spcPts val="600"/>
              </a:spcAft>
              <a:buFont typeface="Arial" panose="020B0604020202020204" pitchFamily="34" charset="0"/>
              <a:buChar char="•"/>
            </a:pPr>
            <a:r>
              <a:rPr lang="en-US" sz="1200" kern="1200" dirty="0">
                <a:solidFill>
                  <a:srgbClr val="1F2C8F"/>
                </a:solidFill>
                <a:effectLst/>
                <a:latin typeface="+mj-lt"/>
                <a:ea typeface="+mn-ea"/>
                <a:cs typeface="+mn-cs"/>
              </a:rPr>
              <a:t>Thicker edges signify higher interactions or stronger relationships between nodes.</a:t>
            </a:r>
            <a:endParaRPr lang="en-IN" sz="1200" dirty="0">
              <a:effectLst/>
              <a:latin typeface="+mj-lt"/>
            </a:endParaRPr>
          </a:p>
        </p:txBody>
      </p:sp>
    </p:spTree>
    <p:extLst>
      <p:ext uri="{BB962C8B-B14F-4D97-AF65-F5344CB8AC3E}">
        <p14:creationId xmlns:p14="http://schemas.microsoft.com/office/powerpoint/2010/main" val="113816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F2935-D07B-7554-8535-2CBB8206408F}"/>
              </a:ext>
            </a:extLst>
          </p:cNvPr>
          <p:cNvSpPr>
            <a:spLocks noGrp="1"/>
          </p:cNvSpPr>
          <p:nvPr>
            <p:ph sz="half" idx="2"/>
          </p:nvPr>
        </p:nvSpPr>
        <p:spPr>
          <a:xfrm>
            <a:off x="2755715" y="723897"/>
            <a:ext cx="7965460" cy="1340647"/>
          </a:xfrm>
        </p:spPr>
        <p:txBody>
          <a:bodyPr>
            <a:normAutofit lnSpcReduction="10000"/>
          </a:bodyPr>
          <a:lstStyle/>
          <a:p>
            <a:pPr>
              <a:buFont typeface="Arial" panose="020B0604020202020204" pitchFamily="34" charset="0"/>
              <a:buChar char="•"/>
            </a:pPr>
            <a:r>
              <a:rPr lang="en-US" sz="1200" dirty="0">
                <a:latin typeface="+mj-lt"/>
              </a:rPr>
              <a:t>Clusters with high clustering coefficients are visually distinct due to node color intensity, highlighting areas of strong local connectivity.</a:t>
            </a:r>
          </a:p>
          <a:p>
            <a:pPr>
              <a:buFont typeface="Arial" panose="020B0604020202020204" pitchFamily="34" charset="0"/>
              <a:buChar char="•"/>
            </a:pPr>
            <a:r>
              <a:rPr lang="en-US" sz="1200" dirty="0">
                <a:latin typeface="+mj-lt"/>
              </a:rPr>
              <a:t>Central nodes (large-sized nodes) with high harmonic closeness centrality indicate key nodes that act as efficient connectors across the network.</a:t>
            </a:r>
          </a:p>
          <a:p>
            <a:pPr>
              <a:buFont typeface="Arial" panose="020B0604020202020204" pitchFamily="34" charset="0"/>
              <a:buChar char="•"/>
            </a:pPr>
            <a:r>
              <a:rPr lang="en-US" sz="1200" dirty="0">
                <a:latin typeface="+mj-lt"/>
              </a:rPr>
              <a:t>Heavily weighted edges (thicker lines) demonstrate significant relationships, such as high trade volume or other weighted interactions.</a:t>
            </a:r>
          </a:p>
          <a:p>
            <a:endParaRPr lang="en-IN" sz="1200" dirty="0">
              <a:latin typeface="+mj-lt"/>
            </a:endParaRPr>
          </a:p>
          <a:p>
            <a:endParaRPr lang="en-IN" sz="1200" dirty="0">
              <a:latin typeface="+mj-lt"/>
            </a:endParaRPr>
          </a:p>
        </p:txBody>
      </p:sp>
      <p:sp>
        <p:nvSpPr>
          <p:cNvPr id="4" name="Slide Number Placeholder 3">
            <a:extLst>
              <a:ext uri="{FF2B5EF4-FFF2-40B4-BE49-F238E27FC236}">
                <a16:creationId xmlns:a16="http://schemas.microsoft.com/office/drawing/2014/main" id="{F4CF3037-DF13-83EE-A298-CD3D3ED4C674}"/>
              </a:ext>
            </a:extLst>
          </p:cNvPr>
          <p:cNvSpPr>
            <a:spLocks noGrp="1"/>
          </p:cNvSpPr>
          <p:nvPr>
            <p:ph type="sldNum" sz="quarter" idx="10"/>
          </p:nvPr>
        </p:nvSpPr>
        <p:spPr/>
        <p:txBody>
          <a:bodyPr/>
          <a:lstStyle/>
          <a:p>
            <a:fld id="{48F63A3B-78C7-47BE-AE5E-E10140E04643}" type="slidenum">
              <a:rPr lang="en-US" smtClean="0"/>
              <a:pPr/>
              <a:t>16</a:t>
            </a:fld>
            <a:endParaRPr lang="en-US" dirty="0"/>
          </a:p>
        </p:txBody>
      </p:sp>
      <p:pic>
        <p:nvPicPr>
          <p:cNvPr id="6" name="Content Placeholder 4">
            <a:extLst>
              <a:ext uri="{FF2B5EF4-FFF2-40B4-BE49-F238E27FC236}">
                <a16:creationId xmlns:a16="http://schemas.microsoft.com/office/drawing/2014/main" id="{AD6CB9A6-B818-43FD-1F29-702413D3F975}"/>
              </a:ext>
            </a:extLst>
          </p:cNvPr>
          <p:cNvPicPr>
            <a:picLocks noChangeAspect="1"/>
          </p:cNvPicPr>
          <p:nvPr/>
        </p:nvPicPr>
        <p:blipFill>
          <a:blip r:embed="rId2"/>
          <a:stretch>
            <a:fillRect/>
          </a:stretch>
        </p:blipFill>
        <p:spPr>
          <a:xfrm>
            <a:off x="3080061" y="2419351"/>
            <a:ext cx="7707789" cy="4349170"/>
          </a:xfrm>
          <a:prstGeom prst="rect">
            <a:avLst/>
          </a:prstGeom>
        </p:spPr>
      </p:pic>
    </p:spTree>
    <p:extLst>
      <p:ext uri="{BB962C8B-B14F-4D97-AF65-F5344CB8AC3E}">
        <p14:creationId xmlns:p14="http://schemas.microsoft.com/office/powerpoint/2010/main" val="180647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3030-1204-1416-5EAB-481155FFA1A8}"/>
              </a:ext>
            </a:extLst>
          </p:cNvPr>
          <p:cNvSpPr>
            <a:spLocks noGrp="1"/>
          </p:cNvSpPr>
          <p:nvPr>
            <p:ph type="title"/>
          </p:nvPr>
        </p:nvSpPr>
        <p:spPr>
          <a:xfrm>
            <a:off x="914400" y="692943"/>
            <a:ext cx="10511627" cy="1012785"/>
          </a:xfrm>
        </p:spPr>
        <p:txBody>
          <a:bodyPr/>
          <a:lstStyle/>
          <a:p>
            <a:pPr algn="l"/>
            <a:r>
              <a:rPr lang="en-US" sz="3600" dirty="0"/>
              <a:t>Randomness</a:t>
            </a:r>
            <a:endParaRPr lang="en-IN" dirty="0"/>
          </a:p>
        </p:txBody>
      </p:sp>
      <p:sp>
        <p:nvSpPr>
          <p:cNvPr id="3" name="Content Placeholder 2">
            <a:extLst>
              <a:ext uri="{FF2B5EF4-FFF2-40B4-BE49-F238E27FC236}">
                <a16:creationId xmlns:a16="http://schemas.microsoft.com/office/drawing/2014/main" id="{6812FE1C-B584-B1CB-BB9E-ADAEE318EF34}"/>
              </a:ext>
            </a:extLst>
          </p:cNvPr>
          <p:cNvSpPr>
            <a:spLocks noGrp="1"/>
          </p:cNvSpPr>
          <p:nvPr>
            <p:ph sz="quarter" idx="4"/>
          </p:nvPr>
        </p:nvSpPr>
        <p:spPr>
          <a:xfrm>
            <a:off x="914401" y="1942964"/>
            <a:ext cx="9010650" cy="3948557"/>
          </a:xfrm>
        </p:spPr>
        <p:txBody>
          <a:bodyPr>
            <a:normAutofit fontScale="92500" lnSpcReduction="10000"/>
          </a:bodyPr>
          <a:lstStyle/>
          <a:p>
            <a:pPr marL="0" indent="0">
              <a:lnSpc>
                <a:spcPct val="120000"/>
              </a:lnSpc>
              <a:buNone/>
            </a:pPr>
            <a:r>
              <a:rPr lang="en-US" sz="1400" dirty="0">
                <a:latin typeface="+mj-lt"/>
              </a:rPr>
              <a:t>This analysis compares our trade network with random graph model (</a:t>
            </a:r>
            <a:r>
              <a:rPr lang="en-US" sz="1400" dirty="0" err="1">
                <a:latin typeface="+mj-lt"/>
              </a:rPr>
              <a:t>Erdős</a:t>
            </a:r>
            <a:r>
              <a:rPr lang="en-US" sz="1400" dirty="0">
                <a:latin typeface="+mj-lt"/>
              </a:rPr>
              <a:t>–</a:t>
            </a:r>
            <a:r>
              <a:rPr lang="en-US" sz="1400" dirty="0" err="1">
                <a:latin typeface="+mj-lt"/>
              </a:rPr>
              <a:t>Rényi</a:t>
            </a:r>
            <a:r>
              <a:rPr lang="en-US" sz="1400" dirty="0">
                <a:latin typeface="+mj-lt"/>
              </a:rPr>
              <a:t> with random weights).</a:t>
            </a:r>
          </a:p>
          <a:p>
            <a:pPr marL="0" indent="0">
              <a:lnSpc>
                <a:spcPct val="120000"/>
              </a:lnSpc>
              <a:buNone/>
            </a:pPr>
            <a:r>
              <a:rPr lang="en-US" sz="1400" dirty="0">
                <a:latin typeface="+mj-lt"/>
              </a:rPr>
              <a:t>Degree distribution in the trade network follows a power-law, unlike the distribution of the ER model. These deviations indicate non-randomness in trade relationships, driven by factors like geographical proximity and economic ties.</a:t>
            </a:r>
          </a:p>
          <a:p>
            <a:pPr marL="0" indent="0">
              <a:lnSpc>
                <a:spcPct val="120000"/>
              </a:lnSpc>
              <a:buNone/>
            </a:pPr>
            <a:r>
              <a:rPr lang="en-US" sz="1400" b="1" dirty="0">
                <a:latin typeface="+mj-lt"/>
              </a:rPr>
              <a:t>Original Network:</a:t>
            </a:r>
            <a:endParaRPr lang="en-US" sz="1400" dirty="0">
              <a:latin typeface="+mj-lt"/>
            </a:endParaRPr>
          </a:p>
          <a:p>
            <a:pPr marL="742950" lvl="1" indent="-285750">
              <a:lnSpc>
                <a:spcPct val="120000"/>
              </a:lnSpc>
              <a:buFont typeface="Arial" panose="020B0604020202020204" pitchFamily="34" charset="0"/>
              <a:buChar char="•"/>
            </a:pPr>
            <a:r>
              <a:rPr lang="en-US" sz="1400" dirty="0">
                <a:latin typeface="+mj-lt"/>
              </a:rPr>
              <a:t>High clustering and modularity indicate strong community structures.</a:t>
            </a:r>
          </a:p>
          <a:p>
            <a:pPr marL="742950" lvl="1" indent="-285750">
              <a:lnSpc>
                <a:spcPct val="120000"/>
              </a:lnSpc>
              <a:buFont typeface="Arial" panose="020B0604020202020204" pitchFamily="34" charset="0"/>
              <a:buChar char="•"/>
            </a:pPr>
            <a:r>
              <a:rPr lang="en-US" sz="1400" dirty="0">
                <a:latin typeface="+mj-lt"/>
              </a:rPr>
              <a:t>Weighted degrees reveal disparities in trade importance among nodes.</a:t>
            </a:r>
          </a:p>
          <a:p>
            <a:pPr marL="742950" lvl="1" indent="-285750">
              <a:lnSpc>
                <a:spcPct val="120000"/>
              </a:lnSpc>
              <a:buFont typeface="Arial" panose="020B0604020202020204" pitchFamily="34" charset="0"/>
              <a:buChar char="•"/>
            </a:pPr>
            <a:r>
              <a:rPr lang="en-US" sz="1400" dirty="0">
                <a:latin typeface="+mj-lt"/>
              </a:rPr>
              <a:t>Shorter path length highlights efficient trade or communication flow.</a:t>
            </a:r>
          </a:p>
          <a:p>
            <a:pPr marL="0" indent="0">
              <a:lnSpc>
                <a:spcPct val="120000"/>
              </a:lnSpc>
              <a:buNone/>
            </a:pPr>
            <a:r>
              <a:rPr lang="en-US" sz="1400" b="1" dirty="0">
                <a:latin typeface="+mj-lt"/>
              </a:rPr>
              <a:t>Random Network:</a:t>
            </a:r>
            <a:endParaRPr lang="en-US" sz="1400" dirty="0">
              <a:latin typeface="+mj-lt"/>
            </a:endParaRPr>
          </a:p>
          <a:p>
            <a:pPr marL="742950" lvl="1" indent="-285750">
              <a:lnSpc>
                <a:spcPct val="120000"/>
              </a:lnSpc>
              <a:buFont typeface="Arial" panose="020B0604020202020204" pitchFamily="34" charset="0"/>
              <a:buChar char="•"/>
            </a:pPr>
            <a:r>
              <a:rPr lang="en-US" sz="1400" dirty="0">
                <a:latin typeface="+mj-lt"/>
              </a:rPr>
              <a:t>Lower clustering and modularity demonstrate a lack of community structure.</a:t>
            </a:r>
          </a:p>
          <a:p>
            <a:pPr marL="742950" lvl="1" indent="-285750">
              <a:lnSpc>
                <a:spcPct val="120000"/>
              </a:lnSpc>
              <a:buFont typeface="Arial" panose="020B0604020202020204" pitchFamily="34" charset="0"/>
              <a:buChar char="•"/>
            </a:pPr>
            <a:r>
              <a:rPr lang="en-US" sz="1400" dirty="0">
                <a:latin typeface="+mj-lt"/>
              </a:rPr>
              <a:t>Weighted degree distribution is uniform, lacking real-world trade dynamics.</a:t>
            </a:r>
            <a:endParaRPr lang="en-IN" sz="1400" dirty="0">
              <a:latin typeface="+mj-lt"/>
            </a:endParaRPr>
          </a:p>
          <a:p>
            <a:pPr>
              <a:lnSpc>
                <a:spcPct val="120000"/>
              </a:lnSpc>
            </a:pPr>
            <a:endParaRPr lang="en-IN" sz="1600" dirty="0">
              <a:latin typeface="+mj-lt"/>
            </a:endParaRPr>
          </a:p>
        </p:txBody>
      </p:sp>
      <p:sp>
        <p:nvSpPr>
          <p:cNvPr id="4" name="Slide Number Placeholder 3">
            <a:extLst>
              <a:ext uri="{FF2B5EF4-FFF2-40B4-BE49-F238E27FC236}">
                <a16:creationId xmlns:a16="http://schemas.microsoft.com/office/drawing/2014/main" id="{6D321B72-9E84-1636-D107-7E3F5C457F6B}"/>
              </a:ext>
            </a:extLst>
          </p:cNvPr>
          <p:cNvSpPr>
            <a:spLocks noGrp="1"/>
          </p:cNvSpPr>
          <p:nvPr>
            <p:ph type="sldNum" sz="quarter" idx="10"/>
          </p:nvPr>
        </p:nvSpPr>
        <p:spPr/>
        <p:txBody>
          <a:bodyPr/>
          <a:lstStyle/>
          <a:p>
            <a:fld id="{48F63A3B-78C7-47BE-AE5E-E10140E04643}" type="slidenum">
              <a:rPr lang="en-US" smtClean="0"/>
              <a:pPr/>
              <a:t>17</a:t>
            </a:fld>
            <a:endParaRPr lang="en-US" dirty="0"/>
          </a:p>
        </p:txBody>
      </p:sp>
      <p:pic>
        <p:nvPicPr>
          <p:cNvPr id="5" name="Content Placeholder 4">
            <a:extLst>
              <a:ext uri="{FF2B5EF4-FFF2-40B4-BE49-F238E27FC236}">
                <a16:creationId xmlns:a16="http://schemas.microsoft.com/office/drawing/2014/main" id="{F1674D9B-B29E-9530-5E54-5399A4213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5905" y="3429000"/>
            <a:ext cx="3336095" cy="3358300"/>
          </a:xfrm>
          <a:prstGeom prst="rect">
            <a:avLst/>
          </a:prstGeom>
        </p:spPr>
      </p:pic>
    </p:spTree>
    <p:extLst>
      <p:ext uri="{BB962C8B-B14F-4D97-AF65-F5344CB8AC3E}">
        <p14:creationId xmlns:p14="http://schemas.microsoft.com/office/powerpoint/2010/main" val="3498416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55F8-0590-8FF4-6577-296DAAB99D91}"/>
              </a:ext>
            </a:extLst>
          </p:cNvPr>
          <p:cNvSpPr>
            <a:spLocks noGrp="1"/>
          </p:cNvSpPr>
          <p:nvPr>
            <p:ph type="title"/>
          </p:nvPr>
        </p:nvSpPr>
        <p:spPr>
          <a:xfrm>
            <a:off x="989815" y="258650"/>
            <a:ext cx="10511627" cy="1012785"/>
          </a:xfrm>
        </p:spPr>
        <p:txBody>
          <a:bodyPr/>
          <a:lstStyle/>
          <a:p>
            <a:pPr algn="l"/>
            <a:r>
              <a:rPr lang="en-US" dirty="0"/>
              <a:t>RESULTS:</a:t>
            </a:r>
            <a:endParaRPr lang="en-IN" dirty="0"/>
          </a:p>
        </p:txBody>
      </p:sp>
      <p:sp>
        <p:nvSpPr>
          <p:cNvPr id="3" name="Content Placeholder 2">
            <a:extLst>
              <a:ext uri="{FF2B5EF4-FFF2-40B4-BE49-F238E27FC236}">
                <a16:creationId xmlns:a16="http://schemas.microsoft.com/office/drawing/2014/main" id="{DC9A532F-7147-EE2A-33AD-C3D8C92C9D6D}"/>
              </a:ext>
            </a:extLst>
          </p:cNvPr>
          <p:cNvSpPr>
            <a:spLocks noGrp="1"/>
          </p:cNvSpPr>
          <p:nvPr>
            <p:ph sz="quarter" idx="4"/>
          </p:nvPr>
        </p:nvSpPr>
        <p:spPr>
          <a:xfrm>
            <a:off x="914399" y="1471582"/>
            <a:ext cx="9257123" cy="4524452"/>
          </a:xfrm>
        </p:spPr>
        <p:txBody>
          <a:bodyPr>
            <a:normAutofit/>
          </a:bodyPr>
          <a:lstStyle/>
          <a:p>
            <a:pPr algn="l">
              <a:buFont typeface="Wingdings" panose="05000000000000000000" pitchFamily="2" charset="2"/>
              <a:buChar char="Ø"/>
            </a:pPr>
            <a:r>
              <a:rPr lang="en-US" sz="1400" b="1" i="0" dirty="0">
                <a:effectLst/>
                <a:latin typeface="Arial" panose="020B0604020202020204" pitchFamily="34" charset="0"/>
              </a:rPr>
              <a:t>Global Trade Connectivity</a:t>
            </a:r>
            <a:r>
              <a:rPr lang="en-US" sz="1400" b="0" i="0" dirty="0">
                <a:effectLst/>
                <a:latin typeface="Arial" panose="020B0604020202020204" pitchFamily="34" charset="0"/>
              </a:rPr>
              <a:t>:</a:t>
            </a:r>
            <a:br>
              <a:rPr lang="en-US" sz="1400" b="0" i="0" dirty="0">
                <a:effectLst/>
                <a:latin typeface="Arial" panose="020B0604020202020204" pitchFamily="34" charset="0"/>
              </a:rPr>
            </a:br>
            <a:r>
              <a:rPr lang="en-US" sz="1400" b="0" i="0" dirty="0">
                <a:effectLst/>
                <a:latin typeface="Arial" panose="020B0604020202020204" pitchFamily="34" charset="0"/>
              </a:rPr>
              <a:t>Most countries are highly interconnected, with 69.57% of them forming a single large trade group, showing the global nature of trade networks.</a:t>
            </a:r>
          </a:p>
          <a:p>
            <a:pPr>
              <a:buFont typeface="Wingdings" panose="05000000000000000000" pitchFamily="2" charset="2"/>
              <a:buChar char="Ø"/>
            </a:pPr>
            <a:r>
              <a:rPr lang="en-US" sz="1400" b="1" i="0" dirty="0">
                <a:effectLst/>
                <a:latin typeface="Arial" panose="020B0604020202020204" pitchFamily="34" charset="0"/>
              </a:rPr>
              <a:t>Key Players</a:t>
            </a:r>
            <a:r>
              <a:rPr lang="en-US" sz="1400" b="0" i="0" dirty="0">
                <a:effectLst/>
                <a:latin typeface="Arial" panose="020B0604020202020204" pitchFamily="34" charset="0"/>
              </a:rPr>
              <a:t>:</a:t>
            </a:r>
            <a:br>
              <a:rPr lang="en-US" sz="1400" b="0" i="0" dirty="0">
                <a:effectLst/>
                <a:latin typeface="Arial" panose="020B0604020202020204" pitchFamily="34" charset="0"/>
              </a:rPr>
            </a:br>
            <a:r>
              <a:rPr lang="en-US" sz="1400" b="0" i="0" dirty="0">
                <a:effectLst/>
                <a:latin typeface="Arial" panose="020B0604020202020204" pitchFamily="34" charset="0"/>
              </a:rPr>
              <a:t>Countries like China and the USA stand out due to their high trade volumes and many connections, making them central to the global trade network.</a:t>
            </a:r>
          </a:p>
          <a:p>
            <a:pPr algn="l">
              <a:buFont typeface="Wingdings" panose="05000000000000000000" pitchFamily="2" charset="2"/>
              <a:buChar char="Ø"/>
            </a:pPr>
            <a:r>
              <a:rPr lang="en-US" sz="1400" b="1" i="0" dirty="0">
                <a:effectLst/>
                <a:latin typeface="Arial" panose="020B0604020202020204" pitchFamily="34" charset="0"/>
              </a:rPr>
              <a:t>Regional Alliances</a:t>
            </a:r>
            <a:r>
              <a:rPr lang="en-US" sz="1400" b="0" i="0" dirty="0">
                <a:effectLst/>
                <a:latin typeface="Arial" panose="020B0604020202020204" pitchFamily="34" charset="0"/>
              </a:rPr>
              <a:t>:</a:t>
            </a:r>
            <a:br>
              <a:rPr lang="en-US" sz="1400" b="0" i="0" dirty="0">
                <a:effectLst/>
                <a:latin typeface="Arial" panose="020B0604020202020204" pitchFamily="34" charset="0"/>
              </a:rPr>
            </a:br>
            <a:r>
              <a:rPr lang="en-US" sz="1400" b="0" i="0" dirty="0">
                <a:effectLst/>
                <a:latin typeface="Arial" panose="020B0604020202020204" pitchFamily="34" charset="0"/>
              </a:rPr>
              <a:t>Clustering reveals regional trade groups like the EU and ASEAN, where countries trade more within their groups than with others.</a:t>
            </a:r>
          </a:p>
          <a:p>
            <a:pPr algn="l">
              <a:buFont typeface="Wingdings" panose="05000000000000000000" pitchFamily="2" charset="2"/>
              <a:buChar char="Ø"/>
            </a:pPr>
            <a:r>
              <a:rPr lang="en-US" sz="1400" b="1" i="0" dirty="0">
                <a:effectLst/>
                <a:latin typeface="Arial" panose="020B0604020202020204" pitchFamily="34" charset="0"/>
              </a:rPr>
              <a:t>Trade Influencers vs. Connectors</a:t>
            </a:r>
            <a:r>
              <a:rPr lang="en-US" sz="1400" b="0" i="0" dirty="0">
                <a:effectLst/>
                <a:latin typeface="Arial" panose="020B0604020202020204" pitchFamily="34" charset="0"/>
              </a:rPr>
              <a:t>:</a:t>
            </a:r>
            <a:br>
              <a:rPr lang="en-US" sz="1400" b="0" i="0" dirty="0">
                <a:effectLst/>
                <a:latin typeface="Arial" panose="020B0604020202020204" pitchFamily="34" charset="0"/>
              </a:rPr>
            </a:br>
            <a:r>
              <a:rPr lang="en-US" sz="1400" b="0" i="0" dirty="0">
                <a:effectLst/>
                <a:latin typeface="Arial" panose="020B0604020202020204" pitchFamily="34" charset="0"/>
              </a:rPr>
              <a:t>Some countries, like Korea, are influential within their clusters but don’t bridge different regions. Others, like South Africa, act as connectors between distinct clusters.</a:t>
            </a:r>
          </a:p>
          <a:p>
            <a:pPr>
              <a:buFont typeface="Wingdings" panose="05000000000000000000" pitchFamily="2" charset="2"/>
              <a:buChar char="Ø"/>
            </a:pPr>
            <a:r>
              <a:rPr lang="en-US" sz="1400" b="1" i="0" dirty="0">
                <a:effectLst/>
                <a:latin typeface="Arial" panose="020B0604020202020204" pitchFamily="34" charset="0"/>
              </a:rPr>
              <a:t>Non-Random Patterns</a:t>
            </a:r>
            <a:r>
              <a:rPr lang="en-US" sz="1400" b="0" i="0" dirty="0">
                <a:effectLst/>
                <a:latin typeface="Arial" panose="020B0604020202020204" pitchFamily="34" charset="0"/>
              </a:rPr>
              <a:t>:</a:t>
            </a:r>
            <a:br>
              <a:rPr lang="en-US" sz="1400" b="0" i="0" dirty="0">
                <a:effectLst/>
                <a:latin typeface="Arial" panose="020B0604020202020204" pitchFamily="34" charset="0"/>
              </a:rPr>
            </a:br>
            <a:r>
              <a:rPr lang="en-US" sz="1400" b="0" i="0" dirty="0">
                <a:effectLst/>
                <a:latin typeface="Arial" panose="020B0604020202020204" pitchFamily="34" charset="0"/>
              </a:rPr>
              <a:t>Trade relationships are shaped by factors like geography and economy, unlike random networks. Real-world trade shows stronger community structures and key hubs.</a:t>
            </a:r>
          </a:p>
          <a:p>
            <a:pPr algn="l">
              <a:buFont typeface="Wingdings" panose="05000000000000000000" pitchFamily="2" charset="2"/>
              <a:buChar char="Ø"/>
            </a:pPr>
            <a:r>
              <a:rPr lang="en-US" sz="1400" b="1" i="0" dirty="0">
                <a:effectLst/>
                <a:latin typeface="Arial" panose="020B0604020202020204" pitchFamily="34" charset="0"/>
              </a:rPr>
              <a:t>Efficient Trade Paths</a:t>
            </a:r>
            <a:r>
              <a:rPr lang="en-US" sz="1400" b="0" i="0" dirty="0">
                <a:effectLst/>
                <a:latin typeface="Arial" panose="020B0604020202020204" pitchFamily="34" charset="0"/>
              </a:rPr>
              <a:t>:</a:t>
            </a:r>
            <a:br>
              <a:rPr lang="en-US" sz="1400" b="0" i="0" dirty="0">
                <a:effectLst/>
                <a:latin typeface="Arial" panose="020B0604020202020204" pitchFamily="34" charset="0"/>
              </a:rPr>
            </a:br>
            <a:r>
              <a:rPr lang="en-US" sz="1400" b="0" i="0" dirty="0">
                <a:effectLst/>
                <a:latin typeface="Arial" panose="020B0604020202020204" pitchFamily="34" charset="0"/>
              </a:rPr>
              <a:t>Central countries have short trade paths to others, ensuring efficient flow of goods and resources.</a:t>
            </a:r>
          </a:p>
        </p:txBody>
      </p:sp>
      <p:sp>
        <p:nvSpPr>
          <p:cNvPr id="4" name="Slide Number Placeholder 3">
            <a:extLst>
              <a:ext uri="{FF2B5EF4-FFF2-40B4-BE49-F238E27FC236}">
                <a16:creationId xmlns:a16="http://schemas.microsoft.com/office/drawing/2014/main" id="{51AC637B-BF33-C493-CD6E-46E40FD5CF67}"/>
              </a:ext>
            </a:extLst>
          </p:cNvPr>
          <p:cNvSpPr>
            <a:spLocks noGrp="1"/>
          </p:cNvSpPr>
          <p:nvPr>
            <p:ph type="sldNum" sz="quarter" idx="10"/>
          </p:nvPr>
        </p:nvSpPr>
        <p:spPr/>
        <p:txBody>
          <a:bodyPr/>
          <a:lstStyle/>
          <a:p>
            <a:fld id="{48F63A3B-78C7-47BE-AE5E-E10140E04643}" type="slidenum">
              <a:rPr lang="en-US" smtClean="0"/>
              <a:pPr/>
              <a:t>18</a:t>
            </a:fld>
            <a:endParaRPr lang="en-US" dirty="0"/>
          </a:p>
        </p:txBody>
      </p:sp>
    </p:spTree>
    <p:extLst>
      <p:ext uri="{BB962C8B-B14F-4D97-AF65-F5344CB8AC3E}">
        <p14:creationId xmlns:p14="http://schemas.microsoft.com/office/powerpoint/2010/main" val="2677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019176" y="1211732"/>
            <a:ext cx="5715000" cy="2727709"/>
          </a:xfrm>
        </p:spPr>
        <p:txBody>
          <a:bodyPr/>
          <a:lstStyle/>
          <a:p>
            <a:r>
              <a:rPr lang="en-US" dirty="0"/>
              <a:t>Thank </a:t>
            </a:r>
            <a:br>
              <a:rPr lang="en-US" dirty="0"/>
            </a:br>
            <a:r>
              <a:rPr lang="en-US" dirty="0"/>
              <a:t>you</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IN" sz="3200" dirty="0"/>
              <a:t>Project definition</a:t>
            </a:r>
            <a:endParaRPr lang="en-US" sz="3200"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659316"/>
            <a:ext cx="6583680" cy="3207344"/>
          </a:xfrm>
        </p:spPr>
        <p:txBody>
          <a:bodyPr>
            <a:normAutofit/>
          </a:bodyPr>
          <a:lstStyle/>
          <a:p>
            <a:pPr marL="0" indent="0">
              <a:buNone/>
            </a:pPr>
            <a:r>
              <a:rPr lang="en-US" sz="1200" dirty="0">
                <a:latin typeface="+mj-lt"/>
              </a:rPr>
              <a:t>This project aims to map and analyze global trade routes by representing countries as nodes and their trade relationships as edges in a network, using international trade data such as import/export volumes and trade agreements. Through network visualization and analysis, the project seeks to uncover economic connections, trade strengths, and dependencies, providing insights into global trade patterns and opportunities for economic growth.</a:t>
            </a:r>
            <a:endParaRPr lang="en-IN" sz="1200" dirty="0">
              <a:latin typeface="+mj-lt"/>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IN" sz="3200" dirty="0"/>
              <a:t>Nodes and Edges</a:t>
            </a:r>
            <a:endParaRPr lang="en-US" sz="3200" dirty="0"/>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644210" cy="3497698"/>
          </a:xfrm>
        </p:spPr>
        <p:txBody>
          <a:bodyPr>
            <a:normAutofit/>
          </a:bodyPr>
          <a:lstStyle/>
          <a:p>
            <a:pPr marL="0" indent="0">
              <a:buNone/>
            </a:pPr>
            <a:r>
              <a:rPr lang="en-US" sz="1200" dirty="0">
                <a:latin typeface="+mj-lt"/>
              </a:rPr>
              <a:t>This project represents global trade networks through nodes and edges to understand the structure and dynamics of international trade.</a:t>
            </a:r>
          </a:p>
          <a:p>
            <a:pPr>
              <a:buFont typeface="Arial" panose="020B0604020202020204" pitchFamily="34" charset="0"/>
              <a:buChar char="•"/>
            </a:pPr>
            <a:r>
              <a:rPr lang="en-US" sz="1200" b="1" dirty="0">
                <a:latin typeface="+mj-lt"/>
              </a:rPr>
              <a:t>Nodes</a:t>
            </a:r>
            <a:r>
              <a:rPr lang="en-US" sz="1200" dirty="0">
                <a:latin typeface="+mj-lt"/>
              </a:rPr>
              <a:t>: Each node corresponds to a country, uniquely identified by its geographical properties, such as latitude and longitude. These geographical attributes provide spatial context to the network, enabling visualizations that align with real-world geography. By mapping nodes accurately, the project ensures that the trade network reflects the global distribution of countries and their physical proximity, which often influences trade relationships.</a:t>
            </a:r>
          </a:p>
          <a:p>
            <a:pPr>
              <a:buFont typeface="Arial" panose="020B0604020202020204" pitchFamily="34" charset="0"/>
              <a:buChar char="•"/>
            </a:pPr>
            <a:r>
              <a:rPr lang="en-US" sz="1200" b="1" dirty="0">
                <a:latin typeface="+mj-lt"/>
              </a:rPr>
              <a:t>Edges</a:t>
            </a:r>
            <a:r>
              <a:rPr lang="en-US" sz="1200" dirty="0">
                <a:latin typeface="+mj-lt"/>
              </a:rPr>
              <a:t>: Directed and weighted edges connect the nodes, representing trade relationships between countries. A directed edge from country A to country B indicates that A exports goods or services to B. The weight of an edge quantifies the trade volume between the two countries, measured in US dollars, allowing the analysis of trade intensity and economic impact. This structure makes it possible to identify major exporters, importers, and trade hubs, as well as assess bilateral trade dependencies and imbalances.</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9" y="1057275"/>
            <a:ext cx="7043617" cy="601844"/>
          </a:xfrm>
        </p:spPr>
        <p:txBody>
          <a:bodyPr/>
          <a:lstStyle/>
          <a:p>
            <a:r>
              <a:rPr lang="en-IN" sz="3200" dirty="0"/>
              <a:t>Data and Data Sources</a:t>
            </a:r>
            <a:endParaRPr lang="en-US" sz="3200" dirty="0"/>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82409" y="1876576"/>
            <a:ext cx="7043618" cy="2893708"/>
          </a:xfrm>
        </p:spPr>
        <p:txBody>
          <a:bodyPr>
            <a:noAutofit/>
          </a:bodyPr>
          <a:lstStyle/>
          <a:p>
            <a:pPr marL="0" indent="0">
              <a:buNone/>
            </a:pPr>
            <a:endParaRPr lang="en-US" sz="1200" dirty="0">
              <a:latin typeface="+mj-lt"/>
            </a:endParaRPr>
          </a:p>
          <a:p>
            <a:r>
              <a:rPr lang="en-US" sz="1200" dirty="0">
                <a:latin typeface="+mj-lt"/>
              </a:rPr>
              <a:t>The project leverages publicly available datasets to construct the global trade network:</a:t>
            </a:r>
          </a:p>
          <a:p>
            <a:endParaRPr lang="en-US" sz="1200" dirty="0">
              <a:latin typeface="+mj-lt"/>
            </a:endParaRPr>
          </a:p>
          <a:p>
            <a:pPr>
              <a:buFont typeface="Arial" panose="020B0604020202020204" pitchFamily="34" charset="0"/>
              <a:buChar char="•"/>
            </a:pPr>
            <a:r>
              <a:rPr lang="en-US" sz="1200" b="1" dirty="0">
                <a:latin typeface="+mj-lt"/>
              </a:rPr>
              <a:t>Trade Data</a:t>
            </a:r>
            <a:r>
              <a:rPr lang="en-US" sz="1200" dirty="0">
                <a:latin typeface="+mj-lt"/>
              </a:rPr>
              <a:t>: Trade volumes and relationships are derived from a dataset generated using data from the World Trade Organization (WTO). This dataset includes details such as import/export values, trade flows, and product categories, providing a robust foundation for </a:t>
            </a:r>
            <a:r>
              <a:rPr lang="en-US" sz="1200" dirty="0" err="1">
                <a:latin typeface="+mj-lt"/>
              </a:rPr>
              <a:t>analysing</a:t>
            </a:r>
            <a:r>
              <a:rPr lang="en-US" sz="1200" dirty="0">
                <a:latin typeface="+mj-lt"/>
              </a:rPr>
              <a:t> global economic connections.</a:t>
            </a:r>
          </a:p>
          <a:p>
            <a:pPr>
              <a:buFont typeface="Arial" panose="020B0604020202020204" pitchFamily="34" charset="0"/>
              <a:buChar char="•"/>
            </a:pPr>
            <a:endParaRPr lang="en-US" sz="1200" dirty="0">
              <a:latin typeface="+mj-lt"/>
            </a:endParaRPr>
          </a:p>
          <a:p>
            <a:pPr>
              <a:buFont typeface="Arial" panose="020B0604020202020204" pitchFamily="34" charset="0"/>
              <a:buChar char="•"/>
            </a:pPr>
            <a:r>
              <a:rPr lang="en-US" sz="1200" b="1" dirty="0">
                <a:latin typeface="+mj-lt"/>
              </a:rPr>
              <a:t>Country Coordinates</a:t>
            </a:r>
            <a:r>
              <a:rPr lang="en-US" sz="1200" dirty="0">
                <a:latin typeface="+mj-lt"/>
              </a:rPr>
              <a:t>: Geographical properties of countries, including latitude and longitude, are obtained from a publicly available dataset (API). This data ensures the accurate placement of nodes on the network visualization, aligning the trade network with real-world geography for improved spatial analysis and interpretation.</a:t>
            </a:r>
          </a:p>
          <a:p>
            <a:pPr marL="0" indent="0">
              <a:buNone/>
            </a:pPr>
            <a:br>
              <a:rPr lang="en-US" sz="1200" dirty="0">
                <a:latin typeface="+mj-lt"/>
              </a:rPr>
            </a:br>
            <a:r>
              <a:rPr lang="en-US" sz="1200" dirty="0">
                <a:latin typeface="+mj-lt"/>
              </a:rPr>
              <a:t>                                                  </a:t>
            </a:r>
          </a:p>
          <a:p>
            <a:pPr marL="0" indent="0">
              <a:buNone/>
            </a:pPr>
            <a:endParaRPr lang="en-IN" sz="1200" dirty="0">
              <a:latin typeface="+mj-lt"/>
            </a:endParaRPr>
          </a:p>
          <a:p>
            <a:pPr marL="0" indent="0">
              <a:buNone/>
            </a:pPr>
            <a:endParaRPr lang="en-IN" sz="1200" dirty="0">
              <a:latin typeface="+mj-lt"/>
            </a:endParaRPr>
          </a:p>
          <a:p>
            <a:pPr marL="0" indent="0">
              <a:buNone/>
            </a:pPr>
            <a:endParaRPr lang="en-IN" sz="1200" dirty="0">
              <a:latin typeface="+mj-lt"/>
            </a:endParaRPr>
          </a:p>
          <a:p>
            <a:pPr marL="0" indent="0">
              <a:buNone/>
            </a:pPr>
            <a:endParaRPr lang="en-IN" sz="1200" dirty="0">
              <a:latin typeface="+mj-lt"/>
            </a:endParaRPr>
          </a:p>
        </p:txBody>
      </p:sp>
    </p:spTree>
    <p:extLst>
      <p:ext uri="{BB962C8B-B14F-4D97-AF65-F5344CB8AC3E}">
        <p14:creationId xmlns:p14="http://schemas.microsoft.com/office/powerpoint/2010/main" val="1131718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683400" y="1165759"/>
            <a:ext cx="8846679" cy="899152"/>
          </a:xfrm>
        </p:spPr>
        <p:txBody>
          <a:bodyPr/>
          <a:lstStyle/>
          <a:p>
            <a:r>
              <a:rPr lang="en-IN" sz="2000" b="0" dirty="0"/>
              <a:t>Tool Selection:</a:t>
            </a:r>
            <a:br>
              <a:rPr lang="en-IN" sz="1200" b="0" dirty="0"/>
            </a:br>
            <a:br>
              <a:rPr lang="en-IN" sz="1200" b="0" cap="none" dirty="0"/>
            </a:br>
            <a:r>
              <a:rPr lang="en-IN" sz="1200" b="0" cap="none" dirty="0">
                <a:cs typeface="Arial" panose="020B0604020202020204" pitchFamily="34" charset="0"/>
              </a:rPr>
              <a:t>Gephi tool</a:t>
            </a:r>
            <a:r>
              <a:rPr lang="en-US" sz="1200" b="0" cap="none" dirty="0">
                <a:cs typeface="Arial" panose="020B0604020202020204" pitchFamily="34" charset="0"/>
              </a:rPr>
              <a:t> is an excellent tool for </a:t>
            </a:r>
            <a:r>
              <a:rPr lang="en-US" sz="1200" b="0" cap="none" dirty="0" err="1">
                <a:cs typeface="Arial" panose="020B0604020202020204" pitchFamily="34" charset="0"/>
              </a:rPr>
              <a:t>visualising</a:t>
            </a:r>
            <a:r>
              <a:rPr lang="en-US" sz="1200" b="0" cap="none" dirty="0">
                <a:cs typeface="Arial" panose="020B0604020202020204" pitchFamily="34" charset="0"/>
              </a:rPr>
              <a:t> and analyzing the global trade network. It allows you to work with large network datasets and provides various features for layout optimization, clustering, and community detection.</a:t>
            </a:r>
            <a:br>
              <a:rPr lang="en-IN" sz="1400" b="0" cap="none" dirty="0">
                <a:latin typeface="+mn-lt"/>
                <a:cs typeface="Arial" panose="020B0604020202020204" pitchFamily="34" charset="0"/>
              </a:rPr>
            </a:br>
            <a:br>
              <a:rPr lang="en-IN" sz="1400" b="0" cap="none" dirty="0">
                <a:latin typeface="+mn-lt"/>
                <a:cs typeface="Arial" panose="020B0604020202020204" pitchFamily="34" charset="0"/>
              </a:rPr>
            </a:br>
            <a:endParaRPr lang="en-US" sz="1200" b="0" dirty="0">
              <a:latin typeface="+mn-lt"/>
              <a:cs typeface="Arial" panose="020B0604020202020204" pitchFamily="34" charset="0"/>
            </a:endParaRPr>
          </a:p>
        </p:txBody>
      </p:sp>
      <p:pic>
        <p:nvPicPr>
          <p:cNvPr id="10" name="Picture 9">
            <a:extLst>
              <a:ext uri="{FF2B5EF4-FFF2-40B4-BE49-F238E27FC236}">
                <a16:creationId xmlns:a16="http://schemas.microsoft.com/office/drawing/2014/main" id="{A31BCAE4-FEA2-F970-FE0D-52F1740625D6}"/>
              </a:ext>
            </a:extLst>
          </p:cNvPr>
          <p:cNvPicPr>
            <a:picLocks noChangeAspect="1"/>
          </p:cNvPicPr>
          <p:nvPr/>
        </p:nvPicPr>
        <p:blipFill>
          <a:blip r:embed="rId3"/>
          <a:stretch>
            <a:fillRect/>
          </a:stretch>
        </p:blipFill>
        <p:spPr>
          <a:xfrm>
            <a:off x="2192337" y="2467610"/>
            <a:ext cx="8010525" cy="3771900"/>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8199120" cy="1015365"/>
          </a:xfrm>
        </p:spPr>
        <p:txBody>
          <a:bodyPr/>
          <a:lstStyle/>
          <a:p>
            <a:r>
              <a:rPr lang="en-US" sz="3200" dirty="0"/>
              <a:t>Network Visualization Based on Degree Centrality</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2499360"/>
            <a:ext cx="9448800" cy="3542623"/>
          </a:xfrm>
        </p:spPr>
        <p:txBody>
          <a:bodyPr>
            <a:normAutofit/>
          </a:bodyPr>
          <a:lstStyle/>
          <a:p>
            <a:pPr marL="0" indent="0">
              <a:buNone/>
            </a:pPr>
            <a:r>
              <a:rPr lang="en-US" sz="1200" dirty="0">
                <a:latin typeface="+mj-lt"/>
              </a:rPr>
              <a:t>Node Color:</a:t>
            </a:r>
          </a:p>
          <a:p>
            <a:pPr lvl="1">
              <a:buFont typeface="Arial" panose="020B0604020202020204" pitchFamily="34" charset="0"/>
              <a:buChar char="•"/>
            </a:pPr>
            <a:r>
              <a:rPr lang="en-US" sz="1200" dirty="0">
                <a:latin typeface="+mj-lt"/>
              </a:rPr>
              <a:t>Represents weighted degree centrality, calculated based on the total trade volume (sum of both incoming and outgoing trade values) in million dollars.</a:t>
            </a:r>
          </a:p>
          <a:p>
            <a:pPr lvl="1">
              <a:buFont typeface="Arial" panose="020B0604020202020204" pitchFamily="34" charset="0"/>
              <a:buChar char="•"/>
            </a:pPr>
            <a:r>
              <a:rPr lang="en-US" sz="1200" dirty="0">
                <a:latin typeface="+mj-lt"/>
              </a:rPr>
              <a:t>Nodes with higher trade volumes are assigned darker colors, highlighting countries that play a significant role in global trade activity, irrespective of the number of trade connections they maintain.</a:t>
            </a:r>
          </a:p>
          <a:p>
            <a:pPr lvl="1">
              <a:buFont typeface="Arial" panose="020B0604020202020204" pitchFamily="34" charset="0"/>
              <a:buChar char="•"/>
            </a:pPr>
            <a:endParaRPr lang="en-US" sz="1200" dirty="0">
              <a:latin typeface="+mj-lt"/>
            </a:endParaRPr>
          </a:p>
          <a:p>
            <a:pPr marL="0" indent="0">
              <a:buNone/>
            </a:pPr>
            <a:r>
              <a:rPr lang="en-US" sz="1200" dirty="0">
                <a:latin typeface="+mj-lt"/>
              </a:rPr>
              <a:t>Node Size:</a:t>
            </a:r>
          </a:p>
          <a:p>
            <a:pPr lvl="1">
              <a:buFont typeface="Arial" panose="020B0604020202020204" pitchFamily="34" charset="0"/>
              <a:buChar char="•"/>
            </a:pPr>
            <a:r>
              <a:rPr lang="en-US" sz="1200" dirty="0">
                <a:latin typeface="+mj-lt"/>
              </a:rPr>
              <a:t>Represents degree centrality, calculated as the total number of connections (trade partners) a country has.</a:t>
            </a:r>
          </a:p>
          <a:p>
            <a:pPr lvl="1">
              <a:buFont typeface="Arial" panose="020B0604020202020204" pitchFamily="34" charset="0"/>
              <a:buChar char="•"/>
            </a:pPr>
            <a:r>
              <a:rPr lang="en-US" sz="1200" dirty="0">
                <a:latin typeface="+mj-lt"/>
              </a:rPr>
              <a:t>Larger nodes indicate countries with extensive trade relationships, emphasizing their centrality in the trade network due to a greater number of trade partnerships.</a:t>
            </a:r>
            <a:endParaRPr lang="en-IN" sz="1200" dirty="0">
              <a:latin typeface="+mj-lt"/>
            </a:endParaRPr>
          </a:p>
          <a:p>
            <a:endParaRPr lang="en-US" sz="1200" dirty="0"/>
          </a:p>
        </p:txBody>
      </p:sp>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7A090-8B09-9133-9726-73BB2CFB5D51}"/>
              </a:ext>
            </a:extLst>
          </p:cNvPr>
          <p:cNvPicPr>
            <a:picLocks noChangeAspect="1"/>
          </p:cNvPicPr>
          <p:nvPr/>
        </p:nvPicPr>
        <p:blipFill>
          <a:blip r:embed="rId2"/>
          <a:stretch>
            <a:fillRect/>
          </a:stretch>
        </p:blipFill>
        <p:spPr>
          <a:xfrm>
            <a:off x="139382" y="1209675"/>
            <a:ext cx="7381875" cy="4438650"/>
          </a:xfrm>
          <a:prstGeom prst="rect">
            <a:avLst/>
          </a:prstGeom>
        </p:spPr>
      </p:pic>
      <p:sp>
        <p:nvSpPr>
          <p:cNvPr id="7" name="TextBox 6">
            <a:extLst>
              <a:ext uri="{FF2B5EF4-FFF2-40B4-BE49-F238E27FC236}">
                <a16:creationId xmlns:a16="http://schemas.microsoft.com/office/drawing/2014/main" id="{D36AFC8D-E937-AB91-9E93-8E23D7D5D192}"/>
              </a:ext>
            </a:extLst>
          </p:cNvPr>
          <p:cNvSpPr txBox="1"/>
          <p:nvPr/>
        </p:nvSpPr>
        <p:spPr>
          <a:xfrm>
            <a:off x="139382" y="486341"/>
            <a:ext cx="6850698" cy="369332"/>
          </a:xfrm>
          <a:prstGeom prst="rect">
            <a:avLst/>
          </a:prstGeom>
          <a:noFill/>
        </p:spPr>
        <p:txBody>
          <a:bodyPr wrap="square">
            <a:spAutoFit/>
          </a:bodyPr>
          <a:lstStyle/>
          <a:p>
            <a:r>
              <a:rPr lang="en-IN" sz="1800" dirty="0">
                <a:solidFill>
                  <a:schemeClr val="accent6"/>
                </a:solidFill>
                <a:latin typeface="+mj-lt"/>
              </a:rPr>
              <a:t>Network Visualization </a:t>
            </a:r>
            <a:r>
              <a:rPr lang="en-US" sz="1800" dirty="0">
                <a:solidFill>
                  <a:schemeClr val="accent6"/>
                </a:solidFill>
                <a:latin typeface="+mj-lt"/>
              </a:rPr>
              <a:t>Based on Degree Centrality</a:t>
            </a:r>
            <a:endParaRPr lang="en-IN" sz="1800" dirty="0">
              <a:solidFill>
                <a:schemeClr val="accent6"/>
              </a:solidFill>
              <a:latin typeface="+mj-lt"/>
            </a:endParaRPr>
          </a:p>
        </p:txBody>
      </p:sp>
      <p:pic>
        <p:nvPicPr>
          <p:cNvPr id="8" name="Picture 7">
            <a:extLst>
              <a:ext uri="{FF2B5EF4-FFF2-40B4-BE49-F238E27FC236}">
                <a16:creationId xmlns:a16="http://schemas.microsoft.com/office/drawing/2014/main" id="{726E3848-DDDE-4A76-983C-ECD242747093}"/>
              </a:ext>
            </a:extLst>
          </p:cNvPr>
          <p:cNvPicPr>
            <a:picLocks noChangeAspect="1"/>
          </p:cNvPicPr>
          <p:nvPr/>
        </p:nvPicPr>
        <p:blipFill>
          <a:blip r:embed="rId3"/>
          <a:stretch>
            <a:fillRect/>
          </a:stretch>
        </p:blipFill>
        <p:spPr>
          <a:xfrm>
            <a:off x="139382" y="889607"/>
            <a:ext cx="1737511" cy="320068"/>
          </a:xfrm>
          <a:prstGeom prst="rect">
            <a:avLst/>
          </a:prstGeom>
        </p:spPr>
      </p:pic>
      <p:cxnSp>
        <p:nvCxnSpPr>
          <p:cNvPr id="10" name="Straight Arrow Connector 9">
            <a:extLst>
              <a:ext uri="{FF2B5EF4-FFF2-40B4-BE49-F238E27FC236}">
                <a16:creationId xmlns:a16="http://schemas.microsoft.com/office/drawing/2014/main" id="{1731905E-02BE-4D49-FEBD-FA7ED3F2E811}"/>
              </a:ext>
            </a:extLst>
          </p:cNvPr>
          <p:cNvCxnSpPr>
            <a:cxnSpLocks/>
          </p:cNvCxnSpPr>
          <p:nvPr/>
        </p:nvCxnSpPr>
        <p:spPr>
          <a:xfrm>
            <a:off x="812800" y="2844800"/>
            <a:ext cx="7874000" cy="13614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EA62A02-28A8-D3C5-5177-C51E5ACA8313}"/>
              </a:ext>
            </a:extLst>
          </p:cNvPr>
          <p:cNvCxnSpPr/>
          <p:nvPr/>
        </p:nvCxnSpPr>
        <p:spPr>
          <a:xfrm>
            <a:off x="5486400" y="2844800"/>
            <a:ext cx="3312160" cy="122936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A8E9FBA-B5C6-095F-ED38-6B44E612F779}"/>
              </a:ext>
            </a:extLst>
          </p:cNvPr>
          <p:cNvSpPr txBox="1"/>
          <p:nvPr/>
        </p:nvSpPr>
        <p:spPr>
          <a:xfrm>
            <a:off x="6555740" y="4036814"/>
            <a:ext cx="6101080" cy="369332"/>
          </a:xfrm>
          <a:prstGeom prst="rect">
            <a:avLst/>
          </a:prstGeom>
          <a:noFill/>
        </p:spPr>
        <p:txBody>
          <a:bodyPr wrap="square">
            <a:spAutoFit/>
          </a:bodyPr>
          <a:lstStyle/>
          <a:p>
            <a:pPr algn="ctr"/>
            <a:r>
              <a:rPr lang="en-US" dirty="0">
                <a:solidFill>
                  <a:schemeClr val="accent6"/>
                </a:solidFill>
              </a:rPr>
              <a:t>USA and CHN </a:t>
            </a:r>
            <a:endParaRPr lang="en-US" sz="2800" b="0" cap="none" spc="0" dirty="0">
              <a:ln w="0"/>
              <a:solidFill>
                <a:schemeClr val="accent6"/>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15866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5AEA-C8B5-14AB-92BE-69D86BC985EF}"/>
              </a:ext>
            </a:extLst>
          </p:cNvPr>
          <p:cNvSpPr>
            <a:spLocks noGrp="1"/>
          </p:cNvSpPr>
          <p:nvPr>
            <p:ph type="title"/>
          </p:nvPr>
        </p:nvSpPr>
        <p:spPr/>
        <p:txBody>
          <a:bodyPr/>
          <a:lstStyle/>
          <a:p>
            <a:r>
              <a:rPr lang="en-US" sz="3200" dirty="0"/>
              <a:t>Clustering Analysis Based on Modularity</a:t>
            </a:r>
            <a:endParaRPr lang="en-IN" sz="3200" dirty="0"/>
          </a:p>
        </p:txBody>
      </p:sp>
      <p:sp>
        <p:nvSpPr>
          <p:cNvPr id="3" name="Content Placeholder 2">
            <a:extLst>
              <a:ext uri="{FF2B5EF4-FFF2-40B4-BE49-F238E27FC236}">
                <a16:creationId xmlns:a16="http://schemas.microsoft.com/office/drawing/2014/main" id="{9FD34229-BB8D-AAE3-B0BF-3B02A1297A88}"/>
              </a:ext>
            </a:extLst>
          </p:cNvPr>
          <p:cNvSpPr>
            <a:spLocks noGrp="1"/>
          </p:cNvSpPr>
          <p:nvPr>
            <p:ph sz="half" idx="2"/>
          </p:nvPr>
        </p:nvSpPr>
        <p:spPr/>
        <p:txBody>
          <a:bodyPr>
            <a:normAutofit/>
          </a:bodyPr>
          <a:lstStyle/>
          <a:p>
            <a:pPr marL="0" indent="0" algn="l" rtl="0" eaLnBrk="1" latinLnBrk="0" hangingPunct="1">
              <a:spcBef>
                <a:spcPts val="600"/>
              </a:spcBef>
              <a:buClrTx/>
              <a:buSzPts val="1600"/>
              <a:buNone/>
            </a:pPr>
            <a:r>
              <a:rPr lang="en-US" sz="1200" kern="1200" dirty="0">
                <a:effectLst/>
                <a:latin typeface="+mj-lt"/>
                <a:ea typeface="+mn-ea"/>
                <a:cs typeface="+mn-cs"/>
              </a:rPr>
              <a:t>The network was clustered using modularity-based clustering to identify groups of countries with dense internal trade connections and sparse connections to other clusters.</a:t>
            </a:r>
            <a:endParaRPr lang="en-IN" sz="1200" dirty="0">
              <a:effectLst/>
              <a:latin typeface="+mj-lt"/>
            </a:endParaRPr>
          </a:p>
          <a:p>
            <a:pPr marL="347472" indent="-347472" algn="l" rtl="0" eaLnBrk="1" latinLnBrk="0" hangingPunct="1">
              <a:spcBef>
                <a:spcPts val="600"/>
              </a:spcBef>
            </a:pPr>
            <a:r>
              <a:rPr lang="en-US" sz="1200" kern="1200" dirty="0">
                <a:effectLst/>
                <a:latin typeface="+mj-lt"/>
                <a:ea typeface="+mn-ea"/>
                <a:cs typeface="+mn-cs"/>
              </a:rPr>
              <a:t>Modularity: 0.194 - This indicates a moderate level of community structure, suggesting that while there are distinct clusters, the network still has significant interconnections.</a:t>
            </a:r>
            <a:endParaRPr lang="en-IN" sz="1200" dirty="0">
              <a:effectLst/>
              <a:latin typeface="+mj-lt"/>
            </a:endParaRPr>
          </a:p>
          <a:p>
            <a:pPr marL="347472" indent="-347472" algn="l" rtl="0" eaLnBrk="1" latinLnBrk="0" hangingPunct="1">
              <a:spcBef>
                <a:spcPts val="600"/>
              </a:spcBef>
            </a:pPr>
            <a:r>
              <a:rPr lang="en-US" sz="1200" kern="1200" dirty="0">
                <a:effectLst/>
                <a:latin typeface="+mj-lt"/>
                <a:ea typeface="+mn-ea"/>
                <a:cs typeface="+mn-cs"/>
              </a:rPr>
              <a:t>Modularity with Resolution Adjustment: -0.015 - Adjusting the resolution slightly decreased modularity, suggesting fewer well-defined clusters at this scale.</a:t>
            </a:r>
            <a:endParaRPr lang="en-IN" sz="1200" dirty="0">
              <a:effectLst/>
              <a:latin typeface="+mj-lt"/>
            </a:endParaRPr>
          </a:p>
          <a:p>
            <a:pPr marL="347472" indent="-347472" algn="l" rtl="0" eaLnBrk="1" latinLnBrk="0" hangingPunct="1">
              <a:spcBef>
                <a:spcPts val="600"/>
              </a:spcBef>
            </a:pPr>
            <a:r>
              <a:rPr lang="en-US" sz="1200" kern="1200" dirty="0">
                <a:effectLst/>
                <a:latin typeface="+mj-lt"/>
                <a:ea typeface="+mn-ea"/>
                <a:cs typeface="+mn-cs"/>
              </a:rPr>
              <a:t>The network consists of 6 communities, each representing a distinct cluster of countries with higher trade connectivity within the group.</a:t>
            </a:r>
            <a:endParaRPr lang="en-IN" sz="1200" dirty="0">
              <a:effectLst/>
              <a:latin typeface="+mj-lt"/>
            </a:endParaRPr>
          </a:p>
          <a:p>
            <a:pPr marL="347472" indent="-347472" algn="l" rtl="0" eaLnBrk="1" latinLnBrk="0" hangingPunct="1">
              <a:spcBef>
                <a:spcPts val="600"/>
              </a:spcBef>
            </a:pPr>
            <a:r>
              <a:rPr lang="en-US" sz="1200" kern="1200" dirty="0">
                <a:effectLst/>
                <a:latin typeface="+mj-lt"/>
                <a:ea typeface="+mn-ea"/>
                <a:cs typeface="+mn-cs"/>
              </a:rPr>
              <a:t>Colors in the network visualization represent different communities.</a:t>
            </a:r>
            <a:endParaRPr lang="en-IN" sz="1200" dirty="0">
              <a:effectLst/>
              <a:latin typeface="+mj-lt"/>
            </a:endParaRPr>
          </a:p>
          <a:p>
            <a:pPr marL="347472" indent="-347472" algn="l" rtl="0" eaLnBrk="1" latinLnBrk="0" hangingPunct="1">
              <a:spcBef>
                <a:spcPts val="600"/>
              </a:spcBef>
            </a:pPr>
            <a:r>
              <a:rPr lang="en-US" sz="1200" kern="1200" dirty="0">
                <a:effectLst/>
                <a:latin typeface="+mj-lt"/>
                <a:ea typeface="+mn-ea"/>
                <a:cs typeface="+mn-cs"/>
              </a:rPr>
              <a:t>This helps highlight regional trade blocs or economic alliances, as countries within the same community tend to have stronger trade ties with each other.</a:t>
            </a:r>
            <a:endParaRPr lang="en-IN" sz="1200" dirty="0">
              <a:effectLst/>
              <a:latin typeface="+mj-lt"/>
            </a:endParaRPr>
          </a:p>
          <a:p>
            <a:endParaRPr lang="en-IN" sz="1200" dirty="0">
              <a:latin typeface="+mj-lt"/>
            </a:endParaRPr>
          </a:p>
        </p:txBody>
      </p:sp>
      <p:sp>
        <p:nvSpPr>
          <p:cNvPr id="4" name="Slide Number Placeholder 3">
            <a:extLst>
              <a:ext uri="{FF2B5EF4-FFF2-40B4-BE49-F238E27FC236}">
                <a16:creationId xmlns:a16="http://schemas.microsoft.com/office/drawing/2014/main" id="{75F69F21-C4AE-63DC-2C36-857F736BC365}"/>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1673843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A7A8-1595-D552-4218-6498B8038514}"/>
              </a:ext>
            </a:extLst>
          </p:cNvPr>
          <p:cNvSpPr>
            <a:spLocks noGrp="1"/>
          </p:cNvSpPr>
          <p:nvPr>
            <p:ph type="title"/>
          </p:nvPr>
        </p:nvSpPr>
        <p:spPr>
          <a:xfrm>
            <a:off x="914241" y="163009"/>
            <a:ext cx="6583680" cy="1531357"/>
          </a:xfrm>
        </p:spPr>
        <p:txBody>
          <a:bodyPr/>
          <a:lstStyle/>
          <a:p>
            <a:r>
              <a:rPr lang="en-US" sz="3200" dirty="0"/>
              <a:t>Clustering Analysis Based on Modularity</a:t>
            </a:r>
            <a:endParaRPr lang="en-IN" sz="3200" dirty="0"/>
          </a:p>
        </p:txBody>
      </p:sp>
      <p:sp>
        <p:nvSpPr>
          <p:cNvPr id="4" name="Slide Number Placeholder 3">
            <a:extLst>
              <a:ext uri="{FF2B5EF4-FFF2-40B4-BE49-F238E27FC236}">
                <a16:creationId xmlns:a16="http://schemas.microsoft.com/office/drawing/2014/main" id="{5BAE96E9-7382-57FB-64DB-BF761999AC63}"/>
              </a:ext>
            </a:extLst>
          </p:cNvPr>
          <p:cNvSpPr>
            <a:spLocks noGrp="1"/>
          </p:cNvSpPr>
          <p:nvPr>
            <p:ph type="sldNum" sz="quarter" idx="10"/>
          </p:nvPr>
        </p:nvSpPr>
        <p:spPr/>
        <p:txBody>
          <a:bodyPr/>
          <a:lstStyle/>
          <a:p>
            <a:fld id="{48F63A3B-78C7-47BE-AE5E-E10140E04643}" type="slidenum">
              <a:rPr lang="en-US" smtClean="0"/>
              <a:pPr/>
              <a:t>9</a:t>
            </a:fld>
            <a:endParaRPr lang="en-US" dirty="0"/>
          </a:p>
        </p:txBody>
      </p:sp>
      <p:pic>
        <p:nvPicPr>
          <p:cNvPr id="5" name="Content Placeholder 10">
            <a:extLst>
              <a:ext uri="{FF2B5EF4-FFF2-40B4-BE49-F238E27FC236}">
                <a16:creationId xmlns:a16="http://schemas.microsoft.com/office/drawing/2014/main" id="{255A56A0-1FA4-7EE1-CF89-B27BE2DDFDB5}"/>
              </a:ext>
            </a:extLst>
          </p:cNvPr>
          <p:cNvPicPr>
            <a:picLocks noGrp="1" noChangeAspect="1"/>
          </p:cNvPicPr>
          <p:nvPr>
            <p:ph idx="1"/>
          </p:nvPr>
        </p:nvPicPr>
        <p:blipFill>
          <a:blip r:embed="rId2"/>
          <a:stretch>
            <a:fillRect/>
          </a:stretch>
        </p:blipFill>
        <p:spPr>
          <a:xfrm>
            <a:off x="914242" y="1870074"/>
            <a:ext cx="6361212" cy="3758565"/>
          </a:xfrm>
        </p:spPr>
      </p:pic>
      <p:sp>
        <p:nvSpPr>
          <p:cNvPr id="6" name="Rectangle 1">
            <a:extLst>
              <a:ext uri="{FF2B5EF4-FFF2-40B4-BE49-F238E27FC236}">
                <a16:creationId xmlns:a16="http://schemas.microsoft.com/office/drawing/2014/main" id="{45FAF702-4B4B-3CE2-2DD8-7723C9745213}"/>
              </a:ext>
            </a:extLst>
          </p:cNvPr>
          <p:cNvSpPr>
            <a:spLocks noChangeArrowheads="1"/>
          </p:cNvSpPr>
          <p:nvPr/>
        </p:nvSpPr>
        <p:spPr bwMode="auto">
          <a:xfrm>
            <a:off x="914242" y="5192640"/>
            <a:ext cx="6822794"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050" dirty="0">
              <a:solidFill>
                <a:schemeClr val="accent6"/>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5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accent6"/>
                </a:solidFill>
                <a:effectLst/>
                <a:latin typeface="Arial" panose="020B0604020202020204" pitchFamily="34" charset="0"/>
              </a:rPr>
              <a:t>Green: Includes countries like the USA, Canada, and Mexico.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accent6"/>
                </a:solidFill>
                <a:effectLst/>
                <a:latin typeface="Arial" panose="020B0604020202020204" pitchFamily="34" charset="0"/>
              </a:rPr>
              <a:t>Purple: Focused around European nations like Belgium and Ireland.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accent6"/>
                </a:solidFill>
                <a:effectLst/>
                <a:latin typeface="Arial" panose="020B0604020202020204" pitchFamily="34" charset="0"/>
              </a:rPr>
              <a:t>Yellow: Includes countries from South America, Asia, and Oceania like China, India, and Brazil. </a:t>
            </a:r>
          </a:p>
        </p:txBody>
      </p:sp>
    </p:spTree>
    <p:extLst>
      <p:ext uri="{BB962C8B-B14F-4D97-AF65-F5344CB8AC3E}">
        <p14:creationId xmlns:p14="http://schemas.microsoft.com/office/powerpoint/2010/main" val="4132349721"/>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{407AE325-77A1-4A50-9BC1-43BF78B40A4A}tf78438558_win32</Template>
  <TotalTime>4581</TotalTime>
  <Words>1722</Words>
  <Application>Microsoft Office PowerPoint</Application>
  <PresentationFormat>Widescreen</PresentationFormat>
  <Paragraphs>123</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Black</vt:lpstr>
      <vt:lpstr>Calibri</vt:lpstr>
      <vt:lpstr>Sabon Next LT</vt:lpstr>
      <vt:lpstr>Wingdings</vt:lpstr>
      <vt:lpstr>Custom</vt:lpstr>
      <vt:lpstr>Network Visualization and Analysis of International Trade Flows     - Lakshmi pavani raghavaraju</vt:lpstr>
      <vt:lpstr>Project definition</vt:lpstr>
      <vt:lpstr>Nodes and Edges</vt:lpstr>
      <vt:lpstr>Data and Data Sources</vt:lpstr>
      <vt:lpstr>Tool Selection:  Gephi tool is an excellent tool for visualising and analyzing the global trade network. It allows you to work with large network datasets and provides various features for layout optimization, clustering, and community detection.  </vt:lpstr>
      <vt:lpstr>Network Visualization Based on Degree Centrality</vt:lpstr>
      <vt:lpstr>PowerPoint Presentation</vt:lpstr>
      <vt:lpstr>Clustering Analysis Based on Modularity</vt:lpstr>
      <vt:lpstr>Clustering Analysis Based on Modularity</vt:lpstr>
      <vt:lpstr>Homophily in Network Visualization</vt:lpstr>
      <vt:lpstr>Network Visualization Based on Centrality Measures </vt:lpstr>
      <vt:lpstr> The large nodes with light colors have high eigenvector centrality but low betweenness centrality. This suggests they are influential and well-connected within a core cluster of similar nodes but don't serve as crucial bridges between distant parts of the network. (Eg. Korea)  conversely, nodes with higher betweenness centrality (darker color) might be smaller because they connect distinct clusters but don't necessarily have direct connections to many influential nodes. (Eg. South africa) </vt:lpstr>
      <vt:lpstr>Strongly Connected Components Analysis</vt:lpstr>
      <vt:lpstr>PowerPoint Presentation</vt:lpstr>
      <vt:lpstr>Network Visualization with Clustering Coefficient, Closeness Centrality, and Edge Weight</vt:lpstr>
      <vt:lpstr>PowerPoint Presentation</vt:lpstr>
      <vt:lpstr>Randomness</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Pavani Raghavaraju</dc:creator>
  <cp:lastModifiedBy>Pavani Raghavaraju</cp:lastModifiedBy>
  <cp:revision>2</cp:revision>
  <dcterms:created xsi:type="dcterms:W3CDTF">2024-11-24T14:30:59Z</dcterms:created>
  <dcterms:modified xsi:type="dcterms:W3CDTF">2024-12-02T23:27:28Z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